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7" r:id="rId2"/>
    <p:sldId id="298" r:id="rId3"/>
    <p:sldId id="300" r:id="rId4"/>
    <p:sldId id="299" r:id="rId5"/>
    <p:sldId id="302" r:id="rId6"/>
    <p:sldId id="288" r:id="rId7"/>
    <p:sldId id="303" r:id="rId8"/>
    <p:sldId id="301" r:id="rId9"/>
    <p:sldId id="289" r:id="rId10"/>
    <p:sldId id="290" r:id="rId11"/>
    <p:sldId id="304" r:id="rId12"/>
    <p:sldId id="305" r:id="rId13"/>
    <p:sldId id="308" r:id="rId14"/>
    <p:sldId id="307" r:id="rId15"/>
    <p:sldId id="309" r:id="rId16"/>
    <p:sldId id="310" r:id="rId17"/>
    <p:sldId id="311" r:id="rId18"/>
    <p:sldId id="312" r:id="rId19"/>
    <p:sldId id="313" r:id="rId20"/>
    <p:sldId id="294" r:id="rId21"/>
    <p:sldId id="317" r:id="rId22"/>
    <p:sldId id="295" r:id="rId23"/>
    <p:sldId id="314" r:id="rId24"/>
    <p:sldId id="316" r:id="rId25"/>
    <p:sldId id="296" r:id="rId26"/>
    <p:sldId id="321" r:id="rId27"/>
    <p:sldId id="322" r:id="rId28"/>
    <p:sldId id="318" r:id="rId29"/>
    <p:sldId id="319" r:id="rId30"/>
    <p:sldId id="323" r:id="rId31"/>
    <p:sldId id="324" r:id="rId32"/>
    <p:sldId id="327" r:id="rId33"/>
    <p:sldId id="325" r:id="rId34"/>
    <p:sldId id="326" r:id="rId35"/>
    <p:sldId id="32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p:scale>
          <a:sx n="97" d="100"/>
          <a:sy n="97" d="100"/>
        </p:scale>
        <p:origin x="48"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67969" y="3364787"/>
            <a:ext cx="2937016" cy="2854155"/>
          </a:xfrm>
          <a:prstGeom prst="rect">
            <a:avLst/>
          </a:prstGeom>
        </p:spPr>
      </p:pic>
    </p:spTree>
    <p:extLst>
      <p:ext uri="{BB962C8B-B14F-4D97-AF65-F5344CB8AC3E}">
        <p14:creationId xmlns:p14="http://schemas.microsoft.com/office/powerpoint/2010/main" val="2031576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193164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4780"/>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414779"/>
            <a:ext cx="7734300"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1592305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53762" y="626450"/>
            <a:ext cx="11302876" cy="923938"/>
          </a:xfrm>
        </p:spPr>
        <p:txBody>
          <a:bodyPr/>
          <a:lstStyle/>
          <a:p>
            <a:r>
              <a:rPr lang="zh-CN" altLang="en-US" dirty="0"/>
              <a:t>单击此处编辑母版标题样式</a:t>
            </a:r>
            <a:endParaRPr lang="en-US" dirty="0"/>
          </a:p>
        </p:txBody>
      </p:sp>
      <p:sp>
        <p:nvSpPr>
          <p:cNvPr id="3" name="Content Placeholder 2"/>
          <p:cNvSpPr>
            <a:spLocks noGrp="1"/>
          </p:cNvSpPr>
          <p:nvPr>
            <p:ph idx="1"/>
          </p:nvPr>
        </p:nvSpPr>
        <p:spPr>
          <a:xfrm>
            <a:off x="553763" y="1845734"/>
            <a:ext cx="11302876" cy="4023360"/>
          </a:xfrm>
        </p:spPr>
        <p:txBody>
          <a:bodyPr/>
          <a:lstStyle>
            <a:lvl1pPr marL="0" indent="0">
              <a:buFont typeface="Wingdings" panose="05000000000000000000" pitchFamily="2" charset="2"/>
              <a:buNone/>
              <a:defRPr b="1"/>
            </a:lvl1pPr>
            <a:lvl2pPr marL="486918" indent="-285750">
              <a:lnSpc>
                <a:spcPct val="100000"/>
              </a:lnSpc>
              <a:buFont typeface="Wingdings" panose="05000000000000000000" pitchFamily="2" charset="2"/>
              <a:buChar char="l"/>
              <a:defRPr b="0"/>
            </a:lvl2pPr>
            <a:lvl3pPr marL="669798" indent="-285750">
              <a:buFont typeface="Wingdings" panose="05000000000000000000" pitchFamily="2" charset="2"/>
              <a:buChar char="p"/>
              <a:defRPr b="0"/>
            </a:lvl3pPr>
            <a:lvl4pPr marL="852678" indent="-285750">
              <a:buFont typeface="Wingdings" panose="05000000000000000000" pitchFamily="2" charset="2"/>
              <a:buChar char="l"/>
              <a:defRPr b="0"/>
            </a:lvl4pPr>
            <a:lvl5pPr marL="932688" indent="-182880">
              <a:buFont typeface="Arial" panose="020B0604020202020204" pitchFamily="34" charset="0"/>
              <a:buChar char="•"/>
              <a:defRPr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284975130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22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2278" y="3573016"/>
            <a:ext cx="3500553" cy="2645926"/>
          </a:xfrm>
          <a:prstGeom prst="rect">
            <a:avLst/>
          </a:prstGeom>
        </p:spPr>
      </p:pic>
    </p:spTree>
    <p:extLst>
      <p:ext uri="{BB962C8B-B14F-4D97-AF65-F5344CB8AC3E}">
        <p14:creationId xmlns:p14="http://schemas.microsoft.com/office/powerpoint/2010/main" val="282782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764705"/>
            <a:ext cx="10058400" cy="972657"/>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97280" y="1845735"/>
            <a:ext cx="4937760" cy="4023360"/>
          </a:xfrm>
        </p:spPr>
        <p:txBody>
          <a:bodyPr/>
          <a:lstStyle>
            <a:lvl1pPr>
              <a:defRPr b="1"/>
            </a:lvl1pPr>
            <a:lvl2pPr marL="384048" indent="-182880">
              <a:lnSpc>
                <a:spcPct val="100000"/>
              </a:lnSpc>
              <a:buFont typeface="Wingdings" panose="05000000000000000000" pitchFamily="2" charset="2"/>
              <a:buChar char="l"/>
              <a:defRPr/>
            </a:lvl2pPr>
            <a:lvl3pPr marL="566928" indent="-182880">
              <a:buFont typeface="Wingdings" panose="05000000000000000000" pitchFamily="2" charset="2"/>
              <a:buChar char="p"/>
              <a:defRPr/>
            </a:lvl3pPr>
            <a:lvl4pPr marL="749808" indent="-182880">
              <a:buFont typeface="Wingdings" panose="05000000000000000000" pitchFamily="2" charset="2"/>
              <a:buChar char="l"/>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6217920" y="1845737"/>
            <a:ext cx="4937760" cy="4023359"/>
          </a:xfrm>
        </p:spPr>
        <p:txBody>
          <a:bodyPr/>
          <a:lstStyle>
            <a:lvl1pPr marL="91440" indent="-91440">
              <a:defRPr lang="zh-CN" altLang="en-US" sz="2000" b="1" kern="1200" dirty="0" smtClean="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None/>
              <a:defRPr lang="zh-CN" altLang="en-US" sz="1800" kern="1200" dirty="0" smtClean="0">
                <a:solidFill>
                  <a:schemeClr val="tx1">
                    <a:lumMod val="75000"/>
                    <a:lumOff val="25000"/>
                  </a:schemeClr>
                </a:solidFill>
                <a:latin typeface="+mn-lt"/>
                <a:ea typeface="+mn-ea"/>
                <a:cs typeface="+mn-cs"/>
              </a:defRPr>
            </a:lvl2pPr>
            <a:lvl3pPr marL="384048" indent="0" algn="l" defTabSz="914400" rtl="0" eaLnBrk="1" latinLnBrk="0" hangingPunct="1">
              <a:lnSpc>
                <a:spcPct val="90000"/>
              </a:lnSpc>
              <a:spcBef>
                <a:spcPts val="200"/>
              </a:spcBef>
              <a:spcAft>
                <a:spcPts val="400"/>
              </a:spcAft>
              <a:buClr>
                <a:schemeClr val="accent1"/>
              </a:buClr>
              <a:buNone/>
              <a:defRPr lang="zh-CN" altLang="en-US" sz="1400" kern="1200" dirty="0" smtClean="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defRPr lang="zh-CN" altLang="en-US" sz="1400" kern="1200" dirty="0" smtClean="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defRPr lang="en-US" sz="1400" kern="1200" dirty="0">
                <a:solidFill>
                  <a:schemeClr val="tx1">
                    <a:lumMod val="75000"/>
                    <a:lumOff val="25000"/>
                  </a:schemeClr>
                </a:solidFill>
                <a:latin typeface="+mn-lt"/>
                <a:ea typeface="+mn-ea"/>
                <a:cs typeface="+mn-cs"/>
              </a:defRPr>
            </a:lvl5pPr>
          </a:lstStyle>
          <a:p>
            <a:pPr marL="91440" lvl="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pPr>
            <a:r>
              <a:rPr lang="zh-CN" altLang="en-US" dirty="0"/>
              <a:t>编辑母版文本样式</a:t>
            </a:r>
          </a:p>
          <a:p>
            <a:pPr marL="384048" lvl="1"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pPr>
            <a:r>
              <a:rPr lang="zh-CN" altLang="en-US" dirty="0"/>
              <a:t>第二级</a:t>
            </a:r>
          </a:p>
          <a:p>
            <a:pPr marL="566928" lvl="2"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p"/>
            </a:pPr>
            <a:r>
              <a:rPr lang="zh-CN" altLang="en-US" dirty="0"/>
              <a:t>第三级</a:t>
            </a:r>
          </a:p>
          <a:p>
            <a:pPr marL="749808" lvl="3"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pPr>
            <a:r>
              <a:rPr lang="zh-CN" altLang="en-US" dirty="0"/>
              <a:t>第四级</a:t>
            </a:r>
          </a:p>
          <a:p>
            <a:pPr marL="932688" lvl="4" indent="-182880" algn="l" defTabSz="914400" rtl="0" eaLnBrk="1" latinLnBrk="0" hangingPunct="1">
              <a:lnSpc>
                <a:spcPct val="90000"/>
              </a:lnSpc>
              <a:spcBef>
                <a:spcPts val="200"/>
              </a:spcBef>
              <a:spcAft>
                <a:spcPts val="400"/>
              </a:spcAft>
              <a:buClr>
                <a:schemeClr val="accent1"/>
              </a:buClr>
              <a:buFont typeface="Calibri" pitchFamily="34" charset="0"/>
              <a:buChar char="◦"/>
            </a:pPr>
            <a:r>
              <a:rPr lang="zh-CN" altLang="en-US" dirty="0"/>
              <a:t>第五级</a:t>
            </a:r>
            <a:endParaRPr lang="en-US" dirty="0"/>
          </a:p>
        </p:txBody>
      </p:sp>
      <p:sp>
        <p:nvSpPr>
          <p:cNvPr id="5" name="Date Placeholder 4"/>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3334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7A24DB2-D782-433C-839A-4ABBB6B07682}" type="slidenum">
              <a:rPr lang="zh-CN" altLang="en-US" smtClean="0"/>
              <a:pPr/>
              <a:t>‹#›</a:t>
            </a:fld>
            <a:endParaRPr lang="zh-CN" altLang="en-US"/>
          </a:p>
        </p:txBody>
      </p:sp>
      <p:grpSp>
        <p:nvGrpSpPr>
          <p:cNvPr id="11" name="组合 10"/>
          <p:cNvGrpSpPr/>
          <p:nvPr userDrawn="1"/>
        </p:nvGrpSpPr>
        <p:grpSpPr>
          <a:xfrm>
            <a:off x="0" y="5954"/>
            <a:ext cx="12095512" cy="786384"/>
            <a:chOff x="-1019817" y="2702935"/>
            <a:chExt cx="9071634" cy="786384"/>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817" y="2928473"/>
              <a:ext cx="9071634" cy="335309"/>
            </a:xfrm>
            <a:prstGeom prst="rect">
              <a:avLst/>
            </a:prstGeom>
          </p:spPr>
        </p:pic>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965" y="2702935"/>
              <a:ext cx="780288" cy="786384"/>
            </a:xfrm>
            <a:prstGeom prst="rect">
              <a:avLst/>
            </a:prstGeom>
          </p:spPr>
        </p:pic>
      </p:grpSp>
    </p:spTree>
    <p:extLst>
      <p:ext uri="{BB962C8B-B14F-4D97-AF65-F5344CB8AC3E}">
        <p14:creationId xmlns:p14="http://schemas.microsoft.com/office/powerpoint/2010/main" val="253907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911424" y="764705"/>
            <a:ext cx="10058400" cy="900649"/>
          </a:xfrm>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7A24DB2-D782-433C-839A-4ABBB6B07682}" type="slidenum">
              <a:rPr lang="zh-CN" altLang="en-US" smtClean="0"/>
              <a:pPr/>
              <a:t>‹#›</a:t>
            </a:fld>
            <a:endParaRPr lang="zh-CN" altLang="en-US"/>
          </a:p>
        </p:txBody>
      </p:sp>
      <p:pic>
        <p:nvPicPr>
          <p:cNvPr id="6" name="图片 5"/>
          <p:cNvPicPr>
            <a:picLocks noChangeAspect="1"/>
          </p:cNvPicPr>
          <p:nvPr userDrawn="1"/>
        </p:nvPicPr>
        <p:blipFill>
          <a:blip r:embed="rId2"/>
          <a:stretch>
            <a:fillRect/>
          </a:stretch>
        </p:blipFill>
        <p:spPr>
          <a:xfrm>
            <a:off x="49831" y="0"/>
            <a:ext cx="12095512" cy="786452"/>
          </a:xfrm>
          <a:prstGeom prst="rect">
            <a:avLst/>
          </a:prstGeom>
        </p:spPr>
      </p:pic>
    </p:spTree>
    <p:extLst>
      <p:ext uri="{BB962C8B-B14F-4D97-AF65-F5344CB8AC3E}">
        <p14:creationId xmlns:p14="http://schemas.microsoft.com/office/powerpoint/2010/main" val="493744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7A24DB2-D782-433C-839A-4ABBB6B07682}" type="slidenum">
              <a:rPr lang="zh-CN" altLang="en-US" smtClean="0"/>
              <a:pPr/>
              <a:t>‹#›</a:t>
            </a:fld>
            <a:endParaRPr lang="zh-CN" altLang="en-US"/>
          </a:p>
        </p:txBody>
      </p:sp>
      <p:grpSp>
        <p:nvGrpSpPr>
          <p:cNvPr id="10" name="组合 9"/>
          <p:cNvGrpSpPr/>
          <p:nvPr userDrawn="1"/>
        </p:nvGrpSpPr>
        <p:grpSpPr>
          <a:xfrm>
            <a:off x="0" y="5954"/>
            <a:ext cx="12095512" cy="786384"/>
            <a:chOff x="-1019817" y="2702935"/>
            <a:chExt cx="9071634" cy="786384"/>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817" y="2928473"/>
              <a:ext cx="9071634" cy="335309"/>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965" y="2702935"/>
              <a:ext cx="780288" cy="786384"/>
            </a:xfrm>
            <a:prstGeom prst="rect">
              <a:avLst/>
            </a:prstGeom>
          </p:spPr>
        </p:pic>
      </p:grpSp>
    </p:spTree>
    <p:extLst>
      <p:ext uri="{BB962C8B-B14F-4D97-AF65-F5344CB8AC3E}">
        <p14:creationId xmlns:p14="http://schemas.microsoft.com/office/powerpoint/2010/main" val="3897511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613650" y="731520"/>
            <a:ext cx="6679191" cy="5257800"/>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编辑母版文本样式</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fld id="{FEA027C3-7DC3-4A4C-8A01-1A1684FEC036}" type="datetimeFigureOut">
              <a:rPr lang="zh-CN" altLang="en-US" smtClean="0"/>
              <a:pPr/>
              <a:t>2024/9/30</a:t>
            </a:fld>
            <a:endParaRPr lang="zh-CN" alt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7A24DB2-D782-433C-839A-4ABBB6B07682}" type="slidenum">
              <a:rPr lang="zh-CN" altLang="en-US" smtClean="0"/>
              <a:pPr/>
              <a:t>‹#›</a:t>
            </a:fld>
            <a:endParaRPr lang="zh-CN" altLang="en-US"/>
          </a:p>
        </p:txBody>
      </p:sp>
      <p:grpSp>
        <p:nvGrpSpPr>
          <p:cNvPr id="10" name="组合 9"/>
          <p:cNvGrpSpPr/>
          <p:nvPr userDrawn="1"/>
        </p:nvGrpSpPr>
        <p:grpSpPr>
          <a:xfrm>
            <a:off x="0" y="5954"/>
            <a:ext cx="12095512" cy="786384"/>
            <a:chOff x="-1019817" y="2702935"/>
            <a:chExt cx="9071634" cy="786384"/>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817" y="2928473"/>
              <a:ext cx="9071634" cy="335309"/>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965" y="2702935"/>
              <a:ext cx="780288" cy="786384"/>
            </a:xfrm>
            <a:prstGeom prst="rect">
              <a:avLst/>
            </a:prstGeom>
          </p:spPr>
        </p:pic>
      </p:grpSp>
    </p:spTree>
    <p:extLst>
      <p:ext uri="{BB962C8B-B14F-4D97-AF65-F5344CB8AC3E}">
        <p14:creationId xmlns:p14="http://schemas.microsoft.com/office/powerpoint/2010/main" val="226526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7"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EA027C3-7DC3-4A4C-8A01-1A1684FEC036}" type="datetimeFigureOut">
              <a:rPr lang="zh-CN" altLang="en-US" smtClean="0"/>
              <a:pPr/>
              <a:t>2024/9/30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1420061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764705"/>
            <a:ext cx="10058400" cy="97265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FEA027C3-7DC3-4A4C-8A01-1A1684FEC036}" type="datetimeFigureOut">
              <a:rPr lang="zh-CN" altLang="en-US" smtClean="0"/>
              <a:pPr/>
              <a:t>2024/9/30</a:t>
            </a:fld>
            <a:endParaRPr lang="zh-CN" altLang="en-US"/>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97A24DB2-D782-433C-839A-4ABBB6B07682}" type="slidenum">
              <a:rPr lang="zh-CN" altLang="en-US" smtClean="0"/>
              <a:pPr/>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userDrawn="1"/>
        </p:nvGrpSpPr>
        <p:grpSpPr>
          <a:xfrm>
            <a:off x="49831" y="-4470"/>
            <a:ext cx="12095512" cy="786384"/>
            <a:chOff x="36183" y="3035807"/>
            <a:chExt cx="9071634" cy="786384"/>
          </a:xfrm>
        </p:grpSpPr>
        <p:pic>
          <p:nvPicPr>
            <p:cNvPr id="17" name="图片 1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6183" y="3261345"/>
              <a:ext cx="9071634" cy="335309"/>
            </a:xfrm>
            <a:prstGeom prst="rect">
              <a:avLst/>
            </a:prstGeom>
          </p:spPr>
        </p:pic>
        <p:pic>
          <p:nvPicPr>
            <p:cNvPr id="18" name="图片 1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76616" y="3035807"/>
              <a:ext cx="780288" cy="786384"/>
            </a:xfrm>
            <a:prstGeom prst="rect">
              <a:avLst/>
            </a:prstGeom>
          </p:spPr>
        </p:pic>
      </p:grpSp>
    </p:spTree>
    <p:extLst>
      <p:ext uri="{BB962C8B-B14F-4D97-AF65-F5344CB8AC3E}">
        <p14:creationId xmlns:p14="http://schemas.microsoft.com/office/powerpoint/2010/main" val="39943787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b="1"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l"/>
        <a:defRPr sz="1800" kern="1200">
          <a:solidFill>
            <a:schemeClr val="tx1">
              <a:lumMod val="75000"/>
              <a:lumOff val="25000"/>
            </a:schemeClr>
          </a:solidFill>
          <a:latin typeface="+mn-lt"/>
          <a:ea typeface="+mn-ea"/>
          <a:cs typeface="+mn-cs"/>
        </a:defRPr>
      </a:lvl2pPr>
      <a:lvl3pPr marL="669798" indent="-285750" algn="l" defTabSz="914400" rtl="0" eaLnBrk="1" latinLnBrk="0" hangingPunct="1">
        <a:lnSpc>
          <a:spcPct val="90000"/>
        </a:lnSpc>
        <a:spcBef>
          <a:spcPts val="200"/>
        </a:spcBef>
        <a:spcAft>
          <a:spcPts val="400"/>
        </a:spcAft>
        <a:buClr>
          <a:schemeClr val="accent1"/>
        </a:buClr>
        <a:buFont typeface="Wingdings" panose="05000000000000000000" pitchFamily="2" charset="2"/>
        <a:buChar char="p"/>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python.org/3/library/hashlib.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hyperlink" Target="https://csrc.nist.gov/CSRC/media/Projects/Cryptographic-Algorithm-Validation-Program/documents/aes/KAT_AES.zi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ryptography.io/en/latest/hazmat/primitives/padd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runoob.com/python/python-object.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aike.baidu.com/item/%E5%8A%A0%E5%AF%86/752748?fromModule=lemma_inlink" TargetMode="External"/><Relationship Id="rId2" Type="http://schemas.openxmlformats.org/officeDocument/2006/relationships/hyperlink" Target="https://baike.baidu.com/item/%E5%AF%86%E7%A0%81%E5%88%86%E6%9E%90/409436?fromModule=lemma_inlink" TargetMode="Externa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hyperlink" Target="https://baike.baidu.com/item/%E8%A7%A3%E5%AF%86/4409?fromModule=lemma_inlin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baike.baidu.com/item/%E8%A7%A3%E5%AF%86/4409?fromModule=lemma_inlink" TargetMode="External"/><Relationship Id="rId2" Type="http://schemas.openxmlformats.org/officeDocument/2006/relationships/hyperlink" Target="https://baike.baidu.com/item/%E5%8A%A0%E5%AF%86/752748?fromModule=lemma_inlink" TargetMode="External"/><Relationship Id="rId1" Type="http://schemas.openxmlformats.org/officeDocument/2006/relationships/slideLayout" Target="../slideLayouts/slideLayout2.xml"/><Relationship Id="rId6" Type="http://schemas.openxmlformats.org/officeDocument/2006/relationships/hyperlink" Target="https://baike.baidu.com/item/%E5%AF%86%E9%92%A5/0?fromModule=lemma_inlink" TargetMode="External"/><Relationship Id="rId5" Type="http://schemas.openxmlformats.org/officeDocument/2006/relationships/hyperlink" Target="https://baike.baidu.com/item/%E5%AF%86%E6%96%87/0?fromModule=lemma_inlink" TargetMode="External"/><Relationship Id="rId4" Type="http://schemas.openxmlformats.org/officeDocument/2006/relationships/hyperlink" Target="https://baike.baidu.com/item/%E6%98%8E%E6%96%87/0?fromModule=lemma_inlin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a:t>
            </a:r>
            <a:r>
              <a:rPr lang="en-US" altLang="zh-CN" dirty="0"/>
              <a:t>3</a:t>
            </a:r>
            <a:r>
              <a:rPr lang="zh-CN" altLang="en-US" dirty="0"/>
              <a:t>章 对称加密</a:t>
            </a:r>
          </a:p>
        </p:txBody>
      </p:sp>
      <p:sp>
        <p:nvSpPr>
          <p:cNvPr id="3" name="副标题 2"/>
          <p:cNvSpPr>
            <a:spLocks noGrp="1"/>
          </p:cNvSpPr>
          <p:nvPr>
            <p:ph type="subTitle" idx="1"/>
          </p:nvPr>
        </p:nvSpPr>
        <p:spPr/>
        <p:txBody>
          <a:bodyPr/>
          <a:lstStyle/>
          <a:p>
            <a:r>
              <a:rPr lang="en-US" altLang="zh-CN" dirty="0"/>
              <a:t>Two sides one key</a:t>
            </a:r>
            <a:endParaRPr lang="zh-CN" altLang="en-US" dirty="0"/>
          </a:p>
        </p:txBody>
      </p:sp>
    </p:spTree>
    <p:extLst>
      <p:ext uri="{BB962C8B-B14F-4D97-AF65-F5344CB8AC3E}">
        <p14:creationId xmlns:p14="http://schemas.microsoft.com/office/powerpoint/2010/main" val="374027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分组密码的设计原则</a:t>
            </a:r>
          </a:p>
        </p:txBody>
      </p:sp>
      <p:sp>
        <p:nvSpPr>
          <p:cNvPr id="3" name="内容占位符 2"/>
          <p:cNvSpPr>
            <a:spLocks noGrp="1"/>
          </p:cNvSpPr>
          <p:nvPr>
            <p:ph idx="1"/>
          </p:nvPr>
        </p:nvSpPr>
        <p:spPr>
          <a:xfrm>
            <a:off x="553763" y="1845733"/>
            <a:ext cx="11302876" cy="4390679"/>
          </a:xfrm>
        </p:spPr>
        <p:txBody>
          <a:bodyPr>
            <a:normAutofit fontScale="92500" lnSpcReduction="20000"/>
          </a:bodyPr>
          <a:lstStyle/>
          <a:p>
            <a:r>
              <a:rPr lang="en-US" altLang="zh-CN" dirty="0"/>
              <a:t>1.</a:t>
            </a:r>
            <a:r>
              <a:rPr lang="zh-CN" altLang="en-US" dirty="0"/>
              <a:t>扩散：使每</a:t>
            </a:r>
            <a:r>
              <a:rPr lang="en-US" altLang="zh-CN" dirty="0"/>
              <a:t>1</a:t>
            </a:r>
            <a:r>
              <a:rPr lang="zh-CN" altLang="en-US" dirty="0"/>
              <a:t>比特明文的变化尽可能多地影响到输出密文序列的比特，以便隐藏明文的统计特性。另一层意思使每</a:t>
            </a:r>
            <a:r>
              <a:rPr lang="en-US" altLang="zh-CN" dirty="0"/>
              <a:t>1</a:t>
            </a:r>
            <a:r>
              <a:rPr lang="zh-CN" altLang="en-US" dirty="0"/>
              <a:t>位密钥也尽可能影响到较多的输出密文比特。扩散的目的使希望密文中的任一比特都要尽可能与明文和密钥的每一比特相关联。</a:t>
            </a:r>
            <a:endParaRPr lang="en-US" altLang="zh-CN" dirty="0"/>
          </a:p>
          <a:p>
            <a:pPr lvl="1"/>
            <a:r>
              <a:rPr lang="en-US" altLang="zh-CN" dirty="0">
                <a:solidFill>
                  <a:srgbClr val="FF0000"/>
                </a:solidFill>
              </a:rPr>
              <a:t>P1</a:t>
            </a:r>
            <a:r>
              <a:rPr lang="zh-CN" altLang="en-US" dirty="0">
                <a:solidFill>
                  <a:srgbClr val="FF0000"/>
                </a:solidFill>
              </a:rPr>
              <a:t>：</a:t>
            </a:r>
            <a:r>
              <a:rPr lang="en-US" altLang="zh-CN" dirty="0">
                <a:solidFill>
                  <a:srgbClr val="FF0000"/>
                </a:solidFill>
              </a:rPr>
              <a:t>00000000  c1</a:t>
            </a:r>
            <a:r>
              <a:rPr lang="zh-CN" altLang="en-US" dirty="0">
                <a:solidFill>
                  <a:srgbClr val="FF0000"/>
                </a:solidFill>
              </a:rPr>
              <a:t>：</a:t>
            </a:r>
            <a:r>
              <a:rPr lang="en-US" altLang="zh-CN" dirty="0">
                <a:solidFill>
                  <a:srgbClr val="FF0000"/>
                </a:solidFill>
              </a:rPr>
              <a:t>xxxxxx01</a:t>
            </a:r>
          </a:p>
          <a:p>
            <a:pPr lvl="1"/>
            <a:r>
              <a:rPr lang="en-US" altLang="zh-CN" dirty="0">
                <a:solidFill>
                  <a:srgbClr val="FF0000"/>
                </a:solidFill>
              </a:rPr>
              <a:t>P2:   00000001  c2:   xxxxxx11</a:t>
            </a:r>
          </a:p>
          <a:p>
            <a:pPr lvl="1"/>
            <a:r>
              <a:rPr lang="en-US" altLang="zh-CN" dirty="0"/>
              <a:t>P1</a:t>
            </a:r>
            <a:r>
              <a:rPr lang="zh-CN" altLang="en-US" dirty="0"/>
              <a:t>：</a:t>
            </a:r>
            <a:r>
              <a:rPr lang="en-US" altLang="zh-CN" dirty="0"/>
              <a:t>00000000  c1</a:t>
            </a:r>
            <a:r>
              <a:rPr lang="zh-CN" altLang="en-US" dirty="0"/>
              <a:t>：</a:t>
            </a:r>
            <a:r>
              <a:rPr lang="en-US" altLang="zh-CN" dirty="0"/>
              <a:t>01011010</a:t>
            </a:r>
          </a:p>
          <a:p>
            <a:pPr lvl="1"/>
            <a:r>
              <a:rPr lang="en-US" altLang="zh-CN" dirty="0"/>
              <a:t>P2:   00000001  c2:   11101011</a:t>
            </a:r>
          </a:p>
          <a:p>
            <a:r>
              <a:rPr lang="en-US" altLang="zh-CN" dirty="0"/>
              <a:t>2.</a:t>
            </a:r>
            <a:r>
              <a:rPr lang="zh-CN" altLang="en-US" dirty="0"/>
              <a:t>混乱</a:t>
            </a:r>
            <a:r>
              <a:rPr lang="en-US" altLang="zh-CN" dirty="0"/>
              <a:t>: </a:t>
            </a:r>
            <a:r>
              <a:rPr lang="zh-CN" altLang="en-US" dirty="0"/>
              <a:t>在加密变换过程中明文、密钥以及密文之间的关系尽可能地复杂，以防止破译这采用统计分析法进行破译攻击</a:t>
            </a:r>
            <a:endParaRPr lang="en-US" altLang="zh-CN" dirty="0"/>
          </a:p>
          <a:p>
            <a:r>
              <a:rPr lang="en-US" altLang="zh-CN" dirty="0"/>
              <a:t>3.</a:t>
            </a:r>
            <a:r>
              <a:rPr lang="zh-CN" altLang="en-US" dirty="0"/>
              <a:t>乘积密码体制：</a:t>
            </a:r>
            <a:r>
              <a:rPr lang="en-US" altLang="zh-CN" dirty="0" err="1"/>
              <a:t>S^n</a:t>
            </a:r>
            <a:r>
              <a:rPr lang="zh-CN" altLang="en-US" dirty="0"/>
              <a:t>称为迭代密码体制，其中</a:t>
            </a:r>
            <a:r>
              <a:rPr lang="en-US" altLang="zh-CN" dirty="0"/>
              <a:t>S</a:t>
            </a:r>
            <a:r>
              <a:rPr lang="zh-CN" altLang="en-US" dirty="0"/>
              <a:t>的明文空间和密文空间相等</a:t>
            </a:r>
            <a:r>
              <a:rPr lang="en-US" altLang="zh-CN" dirty="0"/>
              <a:t>k=(k1,k2)  </a:t>
            </a:r>
            <a:r>
              <a:rPr lang="en-US" altLang="zh-CN" dirty="0" err="1"/>
              <a:t>Ek</a:t>
            </a:r>
            <a:r>
              <a:rPr lang="en-US" altLang="zh-CN" dirty="0"/>
              <a:t>(x)=Ek2(Ek1(x))  </a:t>
            </a:r>
            <a:r>
              <a:rPr lang="en-US" altLang="zh-CN" dirty="0" err="1"/>
              <a:t>Dk</a:t>
            </a:r>
            <a:r>
              <a:rPr lang="en-US" altLang="zh-CN" dirty="0"/>
              <a:t>(x)=Dk1(Dk2(y))</a:t>
            </a:r>
            <a:r>
              <a:rPr lang="zh-CN" altLang="en-US" dirty="0"/>
              <a:t>。若</a:t>
            </a:r>
            <a:r>
              <a:rPr lang="en-US" altLang="zh-CN" dirty="0"/>
              <a:t>S^2=S</a:t>
            </a:r>
            <a:r>
              <a:rPr lang="zh-CN" altLang="en-US" dirty="0"/>
              <a:t>，则称</a:t>
            </a:r>
            <a:r>
              <a:rPr lang="en-US" altLang="zh-CN" dirty="0"/>
              <a:t>S</a:t>
            </a:r>
            <a:r>
              <a:rPr lang="zh-CN" altLang="en-US" dirty="0"/>
              <a:t>是等幂的密码体制， 置换密码、仿射密码、</a:t>
            </a:r>
            <a:r>
              <a:rPr lang="en-US" altLang="zh-CN" dirty="0" err="1"/>
              <a:t>Vigenere</a:t>
            </a:r>
            <a:r>
              <a:rPr lang="zh-CN" altLang="en-US" dirty="0"/>
              <a:t>密码及</a:t>
            </a:r>
            <a:r>
              <a:rPr lang="en-US" altLang="zh-CN" dirty="0"/>
              <a:t>Hill</a:t>
            </a:r>
            <a:r>
              <a:rPr lang="zh-CN" altLang="en-US" dirty="0"/>
              <a:t>密码都是等幂的密码体制，如果</a:t>
            </a:r>
            <a:r>
              <a:rPr lang="en-US" altLang="zh-CN" dirty="0"/>
              <a:t>S</a:t>
            </a:r>
            <a:r>
              <a:rPr lang="zh-CN" altLang="en-US" dirty="0"/>
              <a:t>是一个幂等体制，没有必要使用迭代体制，因为</a:t>
            </a:r>
            <a:r>
              <a:rPr lang="en-US" altLang="zh-CN" dirty="0"/>
              <a:t>S^2</a:t>
            </a:r>
            <a:r>
              <a:rPr lang="zh-CN" altLang="en-US" dirty="0"/>
              <a:t>需要更多的密钥，但安全强度与</a:t>
            </a:r>
            <a:r>
              <a:rPr lang="en-US" altLang="zh-CN" dirty="0"/>
              <a:t>S</a:t>
            </a:r>
            <a:r>
              <a:rPr lang="zh-CN" altLang="en-US" dirty="0"/>
              <a:t>一样。</a:t>
            </a:r>
            <a:r>
              <a:rPr lang="en-US" altLang="zh-CN" dirty="0"/>
              <a:t>S</a:t>
            </a:r>
            <a:r>
              <a:rPr lang="zh-CN" altLang="en-US" dirty="0"/>
              <a:t>不是幂等密码体制，迭代密码体制</a:t>
            </a:r>
            <a:r>
              <a:rPr lang="en-US" altLang="zh-CN" dirty="0" err="1"/>
              <a:t>S^n</a:t>
            </a:r>
            <a:r>
              <a:rPr lang="zh-CN" altLang="en-US" dirty="0"/>
              <a:t>的安全强度会比</a:t>
            </a:r>
            <a:r>
              <a:rPr lang="en-US" altLang="zh-CN" dirty="0"/>
              <a:t>S</a:t>
            </a:r>
            <a:r>
              <a:rPr lang="zh-CN" altLang="en-US" dirty="0"/>
              <a:t>高，</a:t>
            </a:r>
            <a:r>
              <a:rPr lang="zh-CN" altLang="en-US" dirty="0">
                <a:highlight>
                  <a:srgbClr val="FFFF00"/>
                </a:highlight>
              </a:rPr>
              <a:t>通过对一个密码体制进行迭代来提高其安全强度的思想被广泛应用于对称密码体制的设计中。通常称为密码体制的迭代结构。具体地，就是在密钥的控制下扩散和混乱两种基本密码操作的多次迭代，每次迭代中的各种基本操作总体，称之为轮函数。</a:t>
            </a:r>
            <a:endParaRPr lang="en-US" altLang="zh-CN" dirty="0">
              <a:highlight>
                <a:srgbClr val="FFFF00"/>
              </a:highlight>
            </a:endParaRPr>
          </a:p>
          <a:p>
            <a:endParaRPr lang="zh-CN" altLang="en-US" dirty="0"/>
          </a:p>
        </p:txBody>
      </p:sp>
    </p:spTree>
    <p:extLst>
      <p:ext uri="{BB962C8B-B14F-4D97-AF65-F5344CB8AC3E}">
        <p14:creationId xmlns:p14="http://schemas.microsoft.com/office/powerpoint/2010/main" val="722316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分组密码算法设计思想</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9173" y="2174587"/>
            <a:ext cx="4707465" cy="572068"/>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9173" y="3028351"/>
            <a:ext cx="4609755" cy="548128"/>
          </a:xfrm>
          <a:prstGeom prst="rect">
            <a:avLst/>
          </a:prstGeom>
        </p:spPr>
      </p:pic>
      <p:pic>
        <p:nvPicPr>
          <p:cNvPr id="8" name="内容占位符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888486" y="1856537"/>
            <a:ext cx="6103200" cy="4022725"/>
          </a:xfr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8442" y="3878373"/>
            <a:ext cx="4334300" cy="38704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0088" y="4495497"/>
            <a:ext cx="4709306" cy="548496"/>
          </a:xfrm>
          <a:prstGeom prst="rect">
            <a:avLst/>
          </a:prstGeom>
        </p:spPr>
      </p:pic>
    </p:spTree>
    <p:extLst>
      <p:ext uri="{BB962C8B-B14F-4D97-AF65-F5344CB8AC3E}">
        <p14:creationId xmlns:p14="http://schemas.microsoft.com/office/powerpoint/2010/main" val="71625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算法概述</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63" y="1882223"/>
            <a:ext cx="7932692" cy="4022725"/>
          </a:xfrm>
        </p:spPr>
      </p:pic>
      <p:pic>
        <p:nvPicPr>
          <p:cNvPr id="6" name="图片 5"/>
          <p:cNvPicPr>
            <a:picLocks noChangeAspect="1"/>
          </p:cNvPicPr>
          <p:nvPr/>
        </p:nvPicPr>
        <p:blipFill>
          <a:blip r:embed="rId3"/>
          <a:stretch>
            <a:fillRect/>
          </a:stretch>
        </p:blipFill>
        <p:spPr>
          <a:xfrm>
            <a:off x="8080625" y="1932303"/>
            <a:ext cx="3972887" cy="4075387"/>
          </a:xfrm>
          <a:prstGeom prst="rect">
            <a:avLst/>
          </a:prstGeom>
        </p:spPr>
      </p:pic>
    </p:spTree>
    <p:extLst>
      <p:ext uri="{BB962C8B-B14F-4D97-AF65-F5344CB8AC3E}">
        <p14:creationId xmlns:p14="http://schemas.microsoft.com/office/powerpoint/2010/main" val="349703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算法的整体结构</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246" y="1816006"/>
            <a:ext cx="8643783" cy="1163499"/>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154" y="2957500"/>
            <a:ext cx="6172883" cy="310570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59" y="3671778"/>
            <a:ext cx="1636083" cy="607408"/>
          </a:xfrm>
          <a:prstGeom prst="rect">
            <a:avLst/>
          </a:prstGeom>
        </p:spPr>
      </p:pic>
    </p:spTree>
    <p:extLst>
      <p:ext uri="{BB962C8B-B14F-4D97-AF65-F5344CB8AC3E}">
        <p14:creationId xmlns:p14="http://schemas.microsoft.com/office/powerpoint/2010/main" val="2236072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算法的整体结构</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7335" y="1691801"/>
            <a:ext cx="8780678" cy="4051453"/>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1" y="5743254"/>
            <a:ext cx="693506" cy="333910"/>
          </a:xfrm>
          <a:prstGeom prst="rect">
            <a:avLst/>
          </a:prstGeom>
        </p:spPr>
      </p:pic>
    </p:spTree>
    <p:extLst>
      <p:ext uri="{BB962C8B-B14F-4D97-AF65-F5344CB8AC3E}">
        <p14:creationId xmlns:p14="http://schemas.microsoft.com/office/powerpoint/2010/main" val="4192456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算法的整体结构</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0015" y="1860755"/>
            <a:ext cx="8573785" cy="4370795"/>
          </a:xfrm>
        </p:spPr>
      </p:pic>
    </p:spTree>
    <p:extLst>
      <p:ext uri="{BB962C8B-B14F-4D97-AF65-F5344CB8AC3E}">
        <p14:creationId xmlns:p14="http://schemas.microsoft.com/office/powerpoint/2010/main" val="277842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38701" y="565079"/>
            <a:ext cx="12053299" cy="5303909"/>
          </a:xfrm>
        </p:spPr>
        <p:txBody>
          <a:bodyPr/>
          <a:lstStyle/>
          <a:p>
            <a:r>
              <a:rPr lang="en-US" altLang="zh-CN" sz="2800" dirty="0"/>
              <a:t>DES</a:t>
            </a:r>
            <a:r>
              <a:rPr lang="zh-CN" altLang="en-US" sz="2800" dirty="0"/>
              <a:t>的轮函数</a:t>
            </a:r>
            <a:endParaRPr lang="en-US" altLang="zh-CN" sz="2800" b="0" dirty="0"/>
          </a:p>
          <a:p>
            <a:r>
              <a:rPr lang="zh-CN" altLang="en-US" b="0" dirty="0"/>
              <a:t>函数</a:t>
            </a:r>
            <a:r>
              <a:rPr lang="en-US" altLang="zh-CN" b="0" dirty="0"/>
              <a:t>f</a:t>
            </a:r>
            <a:r>
              <a:rPr lang="zh-CN" altLang="en-US" b="0" dirty="0"/>
              <a:t>以长度为</a:t>
            </a:r>
            <a:r>
              <a:rPr lang="en-US" altLang="zh-CN" b="0" dirty="0"/>
              <a:t>32</a:t>
            </a:r>
            <a:r>
              <a:rPr lang="zh-CN" altLang="en-US" b="0" dirty="0"/>
              <a:t>比特串</a:t>
            </a:r>
            <a:r>
              <a:rPr lang="en-US" altLang="zh-CN" b="0" dirty="0"/>
              <a:t>R</a:t>
            </a:r>
            <a:r>
              <a:rPr lang="en-US" altLang="zh-CN" b="0" baseline="-25000" dirty="0"/>
              <a:t>i-1</a:t>
            </a:r>
            <a:r>
              <a:rPr lang="zh-CN" altLang="en-US" b="0" dirty="0"/>
              <a:t>作为第一输入，以长度为</a:t>
            </a:r>
            <a:r>
              <a:rPr lang="en-US" altLang="zh-CN" b="0" dirty="0"/>
              <a:t>48</a:t>
            </a:r>
            <a:r>
              <a:rPr lang="zh-CN" altLang="en-US" b="0" dirty="0"/>
              <a:t>比特串</a:t>
            </a:r>
            <a:r>
              <a:rPr lang="en-US" altLang="zh-CN" b="0" dirty="0"/>
              <a:t>K</a:t>
            </a:r>
            <a:r>
              <a:rPr lang="en-US" altLang="zh-CN" b="0" baseline="-25000" dirty="0"/>
              <a:t>i</a:t>
            </a:r>
            <a:r>
              <a:rPr lang="zh-CN" altLang="en-US" b="0" dirty="0"/>
              <a:t>作为第二个输入，产生长度为</a:t>
            </a:r>
            <a:r>
              <a:rPr lang="en-US" altLang="zh-CN" b="0" dirty="0"/>
              <a:t>32</a:t>
            </a:r>
            <a:r>
              <a:rPr lang="zh-CN" altLang="en-US" b="0" dirty="0"/>
              <a:t>比特的输出</a:t>
            </a:r>
            <a:endParaRPr lang="zh-CN" altLang="en-US" dirty="0"/>
          </a:p>
        </p:txBody>
      </p:sp>
      <p:grpSp>
        <p:nvGrpSpPr>
          <p:cNvPr id="7" name="组合 6"/>
          <p:cNvGrpSpPr/>
          <p:nvPr/>
        </p:nvGrpSpPr>
        <p:grpSpPr>
          <a:xfrm>
            <a:off x="283760" y="1805318"/>
            <a:ext cx="6191777" cy="3931454"/>
            <a:chOff x="1914535" y="2500223"/>
            <a:chExt cx="4510120" cy="3214711"/>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535" y="2500223"/>
              <a:ext cx="4510120" cy="244318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684" y="4943403"/>
              <a:ext cx="1752613" cy="771531"/>
            </a:xfrm>
            <a:prstGeom prst="rect">
              <a:avLst/>
            </a:prstGeom>
          </p:spPr>
        </p:pic>
      </p:grpSp>
      <p:sp>
        <p:nvSpPr>
          <p:cNvPr id="10" name="矩形 9"/>
          <p:cNvSpPr/>
          <p:nvPr/>
        </p:nvSpPr>
        <p:spPr>
          <a:xfrm>
            <a:off x="7594814" y="1735431"/>
            <a:ext cx="4108817" cy="369332"/>
          </a:xfrm>
          <a:prstGeom prst="rect">
            <a:avLst/>
          </a:prstGeom>
        </p:spPr>
        <p:txBody>
          <a:bodyPr wrap="none">
            <a:spAutoFit/>
          </a:bodyPr>
          <a:lstStyle/>
          <a:p>
            <a:r>
              <a:rPr lang="zh-CN" altLang="en-US" dirty="0"/>
              <a:t>根据扩展规则扩展为</a:t>
            </a:r>
            <a:r>
              <a:rPr lang="en-US" altLang="zh-CN" dirty="0"/>
              <a:t>48</a:t>
            </a:r>
            <a:r>
              <a:rPr lang="zh-CN" altLang="en-US" dirty="0"/>
              <a:t>比特长度的串；</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424" y="2204902"/>
            <a:ext cx="3797610" cy="304408"/>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665" y="2561517"/>
            <a:ext cx="3157561" cy="290515"/>
          </a:xfrm>
          <a:prstGeom prst="rect">
            <a:avLst/>
          </a:prstGeom>
        </p:spPr>
      </p:pic>
      <p:pic>
        <p:nvPicPr>
          <p:cNvPr id="14" name="内容占位符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4157" y="2904239"/>
            <a:ext cx="4855500" cy="2874900"/>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3972" y="5864257"/>
            <a:ext cx="4619659" cy="457203"/>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458" y="2237989"/>
            <a:ext cx="690568" cy="252414"/>
          </a:xfrm>
          <a:prstGeom prst="rect">
            <a:avLst/>
          </a:prstGeom>
        </p:spPr>
      </p:pic>
      <p:pic>
        <p:nvPicPr>
          <p:cNvPr id="18" name="图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4458" y="1762217"/>
            <a:ext cx="633417" cy="252414"/>
          </a:xfrm>
          <a:prstGeom prst="rect">
            <a:avLst/>
          </a:prstGeom>
        </p:spPr>
      </p:pic>
    </p:spTree>
    <p:extLst>
      <p:ext uri="{BB962C8B-B14F-4D97-AF65-F5344CB8AC3E}">
        <p14:creationId xmlns:p14="http://schemas.microsoft.com/office/powerpoint/2010/main" val="1206412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的轮函数</a:t>
            </a:r>
            <a:r>
              <a:rPr lang="en-US" altLang="zh-CN" dirty="0"/>
              <a:t>-E</a:t>
            </a:r>
            <a:r>
              <a:rPr lang="zh-CN" altLang="en-US" dirty="0"/>
              <a:t>扩展</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762" y="1831448"/>
            <a:ext cx="8046132" cy="490512"/>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116" y="2275074"/>
            <a:ext cx="6950723" cy="3976351"/>
          </a:xfrm>
          <a:prstGeom prst="rect">
            <a:avLst/>
          </a:prstGeom>
        </p:spPr>
      </p:pic>
    </p:spTree>
    <p:extLst>
      <p:ext uri="{BB962C8B-B14F-4D97-AF65-F5344CB8AC3E}">
        <p14:creationId xmlns:p14="http://schemas.microsoft.com/office/powerpoint/2010/main" val="179306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的轮函数</a:t>
            </a:r>
            <a:r>
              <a:rPr lang="en-US" altLang="zh-CN" dirty="0"/>
              <a:t>- S</a:t>
            </a:r>
            <a:r>
              <a:rPr lang="zh-CN" altLang="en-US" dirty="0"/>
              <a:t>盒</a:t>
            </a:r>
          </a:p>
        </p:txBody>
      </p:sp>
      <p:pic>
        <p:nvPicPr>
          <p:cNvPr id="8" name="内容占位符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61138" y="1918183"/>
            <a:ext cx="7913977" cy="4349868"/>
          </a:xfr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420" y="847617"/>
            <a:ext cx="3451925" cy="1127074"/>
          </a:xfrm>
          <a:prstGeom prst="rect">
            <a:avLst/>
          </a:prstGeom>
        </p:spPr>
      </p:pic>
    </p:spTree>
    <p:extLst>
      <p:ext uri="{BB962C8B-B14F-4D97-AF65-F5344CB8AC3E}">
        <p14:creationId xmlns:p14="http://schemas.microsoft.com/office/powerpoint/2010/main" val="3145209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的轮函数</a:t>
            </a:r>
            <a:r>
              <a:rPr lang="en-US" altLang="zh-CN" dirty="0"/>
              <a:t>- P</a:t>
            </a:r>
            <a:r>
              <a:rPr lang="zh-CN" altLang="en-US" dirty="0"/>
              <a:t>置换</a:t>
            </a:r>
          </a:p>
        </p:txBody>
      </p:sp>
      <p:pic>
        <p:nvPicPr>
          <p:cNvPr id="4" name="内容占位符 3"/>
          <p:cNvPicPr>
            <a:picLocks noGrp="1" noChangeAspect="1"/>
          </p:cNvPicPr>
          <p:nvPr>
            <p:ph idx="1"/>
          </p:nvPr>
        </p:nvPicPr>
        <p:blipFill>
          <a:blip r:embed="rId2"/>
          <a:stretch>
            <a:fillRect/>
          </a:stretch>
        </p:blipFill>
        <p:spPr>
          <a:xfrm>
            <a:off x="517774" y="1879475"/>
            <a:ext cx="9248775" cy="90487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530" y="2784350"/>
            <a:ext cx="6064042" cy="3394737"/>
          </a:xfrm>
          <a:prstGeom prst="rect">
            <a:avLst/>
          </a:prstGeom>
        </p:spPr>
      </p:pic>
    </p:spTree>
    <p:extLst>
      <p:ext uri="{BB962C8B-B14F-4D97-AF65-F5344CB8AC3E}">
        <p14:creationId xmlns:p14="http://schemas.microsoft.com/office/powerpoint/2010/main" val="3052947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Hash</a:t>
            </a:r>
            <a:r>
              <a:rPr lang="zh-CN" altLang="en-US" dirty="0"/>
              <a:t>内容回顾</a:t>
            </a:r>
          </a:p>
        </p:txBody>
      </p:sp>
      <p:sp>
        <p:nvSpPr>
          <p:cNvPr id="3" name="内容占位符 2"/>
          <p:cNvSpPr>
            <a:spLocks noGrp="1"/>
          </p:cNvSpPr>
          <p:nvPr>
            <p:ph idx="1"/>
          </p:nvPr>
        </p:nvSpPr>
        <p:spPr>
          <a:xfrm>
            <a:off x="553763" y="1845733"/>
            <a:ext cx="11302876" cy="4436913"/>
          </a:xfrm>
        </p:spPr>
        <p:txBody>
          <a:bodyPr>
            <a:normAutofit/>
          </a:bodyPr>
          <a:lstStyle/>
          <a:p>
            <a:pPr marL="457200" indent="-457200">
              <a:buAutoNum type="arabicPeriod"/>
            </a:pPr>
            <a:r>
              <a:rPr lang="en-US" altLang="zh-CN" dirty="0"/>
              <a:t>Hash</a:t>
            </a:r>
            <a:r>
              <a:rPr lang="zh-CN" altLang="en-US" dirty="0"/>
              <a:t>基础知识：</a:t>
            </a:r>
            <a:endParaRPr lang="en-US" altLang="zh-CN" dirty="0"/>
          </a:p>
          <a:p>
            <a:pPr marL="944118" lvl="1" indent="-457200"/>
            <a:r>
              <a:rPr lang="zh-CN" altLang="en-US" dirty="0"/>
              <a:t>哈希函数的定义</a:t>
            </a:r>
            <a:endParaRPr lang="en-US" altLang="zh-CN" dirty="0"/>
          </a:p>
          <a:p>
            <a:pPr marL="944118" lvl="1" indent="-457200"/>
            <a:r>
              <a:rPr lang="zh-CN" altLang="en-US" dirty="0"/>
              <a:t>哈希函数的性质</a:t>
            </a:r>
            <a:endParaRPr lang="en-US" altLang="zh-CN" dirty="0"/>
          </a:p>
          <a:p>
            <a:pPr marL="944118" lvl="1" indent="-457200"/>
            <a:r>
              <a:rPr lang="zh-CN" altLang="en-US" dirty="0"/>
              <a:t>常用的哈希算法：</a:t>
            </a:r>
            <a:r>
              <a:rPr lang="en-US" altLang="zh-CN" dirty="0"/>
              <a:t>MD</a:t>
            </a:r>
            <a:r>
              <a:rPr lang="zh-CN" altLang="en-US" dirty="0"/>
              <a:t>家族、</a:t>
            </a:r>
            <a:r>
              <a:rPr lang="en-US" altLang="zh-CN" dirty="0"/>
              <a:t>SHA</a:t>
            </a:r>
            <a:r>
              <a:rPr lang="zh-CN" altLang="en-US" dirty="0"/>
              <a:t>系列</a:t>
            </a:r>
            <a:endParaRPr lang="en-US" altLang="zh-CN" dirty="0"/>
          </a:p>
          <a:p>
            <a:pPr marL="944118" lvl="1" indent="-457200"/>
            <a:r>
              <a:rPr lang="zh-CN" altLang="en-US" dirty="0"/>
              <a:t>哈希函数的构造原理：消息填充机制、压缩函数</a:t>
            </a:r>
            <a:endParaRPr lang="en-US" altLang="zh-CN" dirty="0"/>
          </a:p>
          <a:p>
            <a:pPr marL="457200" indent="-457200">
              <a:buFont typeface="Wingdings" panose="05000000000000000000" pitchFamily="2" charset="2"/>
              <a:buAutoNum type="arabicPeriod"/>
            </a:pPr>
            <a:r>
              <a:rPr lang="en-US" altLang="zh-CN" dirty="0"/>
              <a:t>Hash</a:t>
            </a:r>
            <a:r>
              <a:rPr lang="zh-CN" altLang="en-US" dirty="0"/>
              <a:t>编程实现：</a:t>
            </a:r>
            <a:endParaRPr lang="en-US" altLang="zh-CN" dirty="0"/>
          </a:p>
          <a:p>
            <a:pPr marL="944118" lvl="1" indent="-457200"/>
            <a:r>
              <a:rPr lang="zh-CN" altLang="en-US" dirty="0"/>
              <a:t>使用</a:t>
            </a:r>
            <a:r>
              <a:rPr lang="en-US" altLang="zh-CN" dirty="0"/>
              <a:t>python</a:t>
            </a:r>
            <a:r>
              <a:rPr lang="zh-CN" altLang="en-US" dirty="0"/>
              <a:t>的内置库</a:t>
            </a:r>
            <a:r>
              <a:rPr lang="en-US" altLang="zh-CN" dirty="0" err="1"/>
              <a:t>hashlib</a:t>
            </a:r>
            <a:r>
              <a:rPr lang="zh-CN" altLang="en-US" dirty="0"/>
              <a:t>模块</a:t>
            </a:r>
            <a:endParaRPr lang="en-US" altLang="zh-CN" dirty="0"/>
          </a:p>
          <a:p>
            <a:pPr marL="944118" lvl="1" indent="-457200"/>
            <a:r>
              <a:rPr lang="en-US" altLang="zh-CN" dirty="0" err="1"/>
              <a:t>hashlib</a:t>
            </a:r>
            <a:r>
              <a:rPr lang="zh-CN" altLang="en-US" dirty="0"/>
              <a:t>的</a:t>
            </a:r>
            <a:r>
              <a:rPr lang="en-US" altLang="zh-CN" dirty="0"/>
              <a:t>md5(), sha256()……</a:t>
            </a:r>
            <a:r>
              <a:rPr lang="zh-CN" altLang="en-US" dirty="0"/>
              <a:t>生成实现对应哈希算法的对象，</a:t>
            </a:r>
            <a:endParaRPr lang="en-US" altLang="zh-CN" dirty="0"/>
          </a:p>
          <a:p>
            <a:pPr marL="944118" lvl="1" indent="-457200"/>
            <a:r>
              <a:rPr lang="zh-CN" altLang="en-US" dirty="0"/>
              <a:t>调用哈希算法对象的</a:t>
            </a:r>
            <a:r>
              <a:rPr lang="en-US" altLang="zh-CN" dirty="0"/>
              <a:t>update</a:t>
            </a:r>
            <a:r>
              <a:rPr lang="zh-CN" altLang="en-US" dirty="0"/>
              <a:t>，</a:t>
            </a:r>
            <a:r>
              <a:rPr lang="en-US" altLang="zh-CN" dirty="0"/>
              <a:t>digest</a:t>
            </a:r>
            <a:r>
              <a:rPr lang="zh-CN" altLang="en-US" dirty="0"/>
              <a:t>，</a:t>
            </a:r>
            <a:r>
              <a:rPr lang="en-US" altLang="zh-CN" dirty="0" err="1"/>
              <a:t>hexdigest</a:t>
            </a:r>
            <a:endParaRPr lang="en-US" altLang="zh-CN" dirty="0"/>
          </a:p>
          <a:p>
            <a:pPr marL="944118" lvl="1" indent="-457200"/>
            <a:r>
              <a:rPr lang="en-US" altLang="zh-CN" dirty="0">
                <a:hlinkClick r:id="rId2"/>
              </a:rPr>
              <a:t>https://docs.python.org/3/library/hashlib.html</a:t>
            </a:r>
            <a:endParaRPr lang="en-US" altLang="zh-CN" dirty="0"/>
          </a:p>
          <a:p>
            <a:pPr marL="944118" lvl="1" indent="-457200"/>
            <a:r>
              <a:rPr lang="zh-CN" altLang="en-US" dirty="0"/>
              <a:t>口令加盐：</a:t>
            </a:r>
            <a:r>
              <a:rPr lang="en-US" altLang="zh-CN" dirty="0" err="1"/>
              <a:t>scrypt</a:t>
            </a:r>
            <a:r>
              <a:rPr lang="zh-CN" altLang="en-US" dirty="0"/>
              <a:t>，</a:t>
            </a:r>
            <a:r>
              <a:rPr lang="en-US" altLang="zh-CN" dirty="0" err="1"/>
              <a:t>bcrypt</a:t>
            </a:r>
            <a:r>
              <a:rPr lang="en-US" altLang="zh-CN" dirty="0"/>
              <a:t>……</a:t>
            </a:r>
          </a:p>
          <a:p>
            <a:pPr marL="944118" lvl="1" indent="-457200"/>
            <a:r>
              <a:rPr lang="zh-CN" altLang="en-US" dirty="0"/>
              <a:t>哈希在区块链中的应用，工作量证明的示例</a:t>
            </a:r>
            <a:endParaRPr lang="en-US" altLang="zh-CN" dirty="0"/>
          </a:p>
          <a:p>
            <a:pPr marL="944118" lvl="1" indent="-457200"/>
            <a:endParaRPr lang="en-US" altLang="zh-CN" dirty="0"/>
          </a:p>
          <a:p>
            <a:pPr marL="944118" lvl="1" indent="-457200">
              <a:buFont typeface="Wingdings" panose="05000000000000000000" pitchFamily="2" charset="2"/>
              <a:buAutoNum type="arabicPeriod"/>
            </a:pPr>
            <a:endParaRPr lang="en-US" altLang="zh-CN" dirty="0"/>
          </a:p>
          <a:p>
            <a:pPr marL="457200" indent="-457200"/>
            <a:endParaRPr lang="en-US" altLang="zh-CN" dirty="0"/>
          </a:p>
          <a:p>
            <a:pPr marL="944118" lvl="1" indent="-457200"/>
            <a:endParaRPr lang="en-US" altLang="zh-CN" dirty="0"/>
          </a:p>
          <a:p>
            <a:pPr marL="944118" lvl="1" indent="-457200"/>
            <a:endParaRPr lang="zh-CN" altLang="en-US" dirty="0"/>
          </a:p>
        </p:txBody>
      </p:sp>
    </p:spTree>
    <p:extLst>
      <p:ext uri="{BB962C8B-B14F-4D97-AF65-F5344CB8AC3E}">
        <p14:creationId xmlns:p14="http://schemas.microsoft.com/office/powerpoint/2010/main" val="2689636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三重</a:t>
            </a:r>
            <a:r>
              <a:rPr lang="en-US" altLang="zh-CN" dirty="0"/>
              <a:t>DES</a:t>
            </a:r>
            <a:endParaRPr lang="zh-CN" altLang="en-US" dirty="0"/>
          </a:p>
        </p:txBody>
      </p:sp>
      <p:sp>
        <p:nvSpPr>
          <p:cNvPr id="3" name="内容占位符 2"/>
          <p:cNvSpPr>
            <a:spLocks noGrp="1"/>
          </p:cNvSpPr>
          <p:nvPr>
            <p:ph idx="1"/>
          </p:nvPr>
        </p:nvSpPr>
        <p:spPr/>
        <p:txBody>
          <a:bodyPr/>
          <a:lstStyle/>
          <a:p>
            <a:r>
              <a:rPr lang="zh-CN" altLang="en-US" dirty="0"/>
              <a:t>使用多个不同的</a:t>
            </a:r>
            <a:r>
              <a:rPr lang="en-US" altLang="zh-CN" dirty="0"/>
              <a:t>DES</a:t>
            </a:r>
            <a:r>
              <a:rPr lang="zh-CN" altLang="en-US" dirty="0"/>
              <a:t>密钥利用</a:t>
            </a:r>
            <a:r>
              <a:rPr lang="en-US" altLang="zh-CN" dirty="0"/>
              <a:t>DES</a:t>
            </a:r>
            <a:r>
              <a:rPr lang="zh-CN" altLang="en-US" dirty="0"/>
              <a:t>算法对明文进行多次加密。使用多重</a:t>
            </a:r>
            <a:r>
              <a:rPr lang="en-US" altLang="zh-CN" dirty="0"/>
              <a:t>DES</a:t>
            </a:r>
            <a:r>
              <a:rPr lang="zh-CN" altLang="en-US" dirty="0"/>
              <a:t>可以增加密钥量，从而大大提高抵抗对密钥穷举攻击的能力。</a:t>
            </a:r>
            <a:endParaRPr lang="en-US" altLang="zh-CN" dirty="0"/>
          </a:p>
          <a:p>
            <a:endParaRPr lang="zh-CN" altLang="en-US" dirty="0"/>
          </a:p>
        </p:txBody>
      </p:sp>
      <p:grpSp>
        <p:nvGrpSpPr>
          <p:cNvPr id="9" name="组合 8"/>
          <p:cNvGrpSpPr/>
          <p:nvPr/>
        </p:nvGrpSpPr>
        <p:grpSpPr>
          <a:xfrm>
            <a:off x="504270" y="2681923"/>
            <a:ext cx="7935950" cy="3482517"/>
            <a:chOff x="468311" y="2779528"/>
            <a:chExt cx="6019368" cy="2741545"/>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1" y="2779528"/>
              <a:ext cx="5029237" cy="138113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55" y="4350863"/>
              <a:ext cx="4910173" cy="38576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935" y="4422301"/>
              <a:ext cx="947744" cy="314327"/>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955" y="4944806"/>
              <a:ext cx="3652864" cy="576267"/>
            </a:xfrm>
            <a:prstGeom prst="rect">
              <a:avLst/>
            </a:prstGeom>
          </p:spPr>
        </p:pic>
      </p:grpSp>
    </p:spTree>
    <p:extLst>
      <p:ext uri="{BB962C8B-B14F-4D97-AF65-F5344CB8AC3E}">
        <p14:creationId xmlns:p14="http://schemas.microsoft.com/office/powerpoint/2010/main" val="3726895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算法概述</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5279" y="1792191"/>
            <a:ext cx="3883007" cy="3904904"/>
          </a:xfrm>
          <a:prstGeom prst="rect">
            <a:avLst/>
          </a:prstGeom>
        </p:spPr>
      </p:pic>
      <p:pic>
        <p:nvPicPr>
          <p:cNvPr id="4" name="图片 3">
            <a:extLst>
              <a:ext uri="{FF2B5EF4-FFF2-40B4-BE49-F238E27FC236}">
                <a16:creationId xmlns:a16="http://schemas.microsoft.com/office/drawing/2014/main" id="{7A68838C-BA21-F5B2-E0B3-352AD4E33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63" y="2723178"/>
            <a:ext cx="4811264" cy="3441262"/>
          </a:xfrm>
          <a:prstGeom prst="rect">
            <a:avLst/>
          </a:prstGeom>
        </p:spPr>
      </p:pic>
      <p:sp>
        <p:nvSpPr>
          <p:cNvPr id="9" name="文本框 8">
            <a:extLst>
              <a:ext uri="{FF2B5EF4-FFF2-40B4-BE49-F238E27FC236}">
                <a16:creationId xmlns:a16="http://schemas.microsoft.com/office/drawing/2014/main" id="{BE357BCE-2093-FA8E-DD33-3A74C205295C}"/>
              </a:ext>
            </a:extLst>
          </p:cNvPr>
          <p:cNvSpPr txBox="1"/>
          <p:nvPr/>
        </p:nvSpPr>
        <p:spPr>
          <a:xfrm>
            <a:off x="269715" y="1845734"/>
            <a:ext cx="6905564" cy="870751"/>
          </a:xfrm>
          <a:prstGeom prst="rect">
            <a:avLst/>
          </a:prstGeom>
          <a:noFill/>
        </p:spPr>
        <p:txBody>
          <a:bodyPr wrap="square" rtlCol="0">
            <a:spAutoFit/>
          </a:bodyPr>
          <a:lstStyle/>
          <a:p>
            <a:pPr marL="285750" indent="-285750">
              <a:lnSpc>
                <a:spcPct val="150000"/>
              </a:lnSpc>
              <a:buClr>
                <a:srgbClr val="FF0000"/>
              </a:buClr>
              <a:buFont typeface="Wingdings" panose="05000000000000000000" pitchFamily="2" charset="2"/>
              <a:buChar char="Ø"/>
            </a:pPr>
            <a:r>
              <a:rPr lang="zh-CN" altLang="en-US" b="1" dirty="0"/>
              <a:t>明文分组</a:t>
            </a:r>
            <a:r>
              <a:rPr lang="en-US" altLang="zh-CN" b="1" dirty="0"/>
              <a:t>128</a:t>
            </a:r>
            <a:r>
              <a:rPr lang="zh-CN" altLang="en-US" b="1" dirty="0"/>
              <a:t>位</a:t>
            </a:r>
            <a:r>
              <a:rPr lang="en-US" altLang="zh-CN" b="1" dirty="0"/>
              <a:t>/</a:t>
            </a:r>
            <a:r>
              <a:rPr lang="zh-CN" altLang="en-US" b="1" dirty="0"/>
              <a:t>组，密钥长度</a:t>
            </a:r>
            <a:r>
              <a:rPr lang="en-US" altLang="zh-CN" b="1" dirty="0"/>
              <a:t>128/192/256</a:t>
            </a:r>
            <a:r>
              <a:rPr lang="zh-CN" altLang="en-US" b="1" dirty="0"/>
              <a:t>位，内部轮数</a:t>
            </a:r>
            <a:r>
              <a:rPr lang="en-US" altLang="zh-CN" b="1" dirty="0"/>
              <a:t>10/12/14</a:t>
            </a:r>
          </a:p>
          <a:p>
            <a:pPr marL="285750" indent="-285750">
              <a:lnSpc>
                <a:spcPct val="150000"/>
              </a:lnSpc>
              <a:buClr>
                <a:srgbClr val="FF0000"/>
              </a:buClr>
              <a:buFont typeface="Wingdings" panose="05000000000000000000" pitchFamily="2" charset="2"/>
              <a:buChar char="Ø"/>
            </a:pPr>
            <a:r>
              <a:rPr lang="en-US" altLang="zh-CN" b="1" dirty="0"/>
              <a:t>SPN</a:t>
            </a:r>
            <a:r>
              <a:rPr lang="zh-CN" altLang="en-US" b="1" dirty="0"/>
              <a:t>结构：轮函数包含代换层</a:t>
            </a:r>
            <a:r>
              <a:rPr lang="en-US" altLang="zh-CN" b="1" dirty="0"/>
              <a:t>-</a:t>
            </a:r>
            <a:r>
              <a:rPr lang="zh-CN" altLang="en-US" b="1" dirty="0"/>
              <a:t>置换层</a:t>
            </a:r>
            <a:r>
              <a:rPr lang="en-US" altLang="zh-CN" b="1" dirty="0"/>
              <a:t>-</a:t>
            </a:r>
            <a:r>
              <a:rPr lang="zh-CN" altLang="en-US" b="1" dirty="0"/>
              <a:t>密钥混合层</a:t>
            </a:r>
          </a:p>
        </p:txBody>
      </p:sp>
    </p:spTree>
    <p:extLst>
      <p:ext uri="{BB962C8B-B14F-4D97-AF65-F5344CB8AC3E}">
        <p14:creationId xmlns:p14="http://schemas.microsoft.com/office/powerpoint/2010/main" val="256982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分组密码的工作模式</a:t>
            </a:r>
          </a:p>
        </p:txBody>
      </p:sp>
      <p:sp>
        <p:nvSpPr>
          <p:cNvPr id="3" name="内容占位符 2"/>
          <p:cNvSpPr>
            <a:spLocks noGrp="1"/>
          </p:cNvSpPr>
          <p:nvPr>
            <p:ph idx="1"/>
          </p:nvPr>
        </p:nvSpPr>
        <p:spPr/>
        <p:txBody>
          <a:bodyPr>
            <a:normAutofit/>
          </a:bodyPr>
          <a:lstStyle/>
          <a:p>
            <a:r>
              <a:rPr lang="zh-CN" altLang="en-US" dirty="0"/>
              <a:t>电子密码本</a:t>
            </a:r>
            <a:r>
              <a:rPr lang="en-US" altLang="zh-CN" dirty="0"/>
              <a:t>ECB</a:t>
            </a:r>
          </a:p>
          <a:p>
            <a:endParaRPr lang="en-US" altLang="zh-CN" dirty="0"/>
          </a:p>
          <a:p>
            <a:endParaRPr lang="en-US" altLang="zh-CN" dirty="0"/>
          </a:p>
          <a:p>
            <a:endParaRPr lang="en-US" altLang="zh-CN" dirty="0"/>
          </a:p>
          <a:p>
            <a:endParaRPr lang="en-US" altLang="zh-CN"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9478" t="38157" r="41757"/>
          <a:stretch/>
        </p:blipFill>
        <p:spPr>
          <a:xfrm>
            <a:off x="6596009" y="1972245"/>
            <a:ext cx="3493213" cy="105354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665" y="2446730"/>
            <a:ext cx="5383487" cy="371771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497" y="3321138"/>
            <a:ext cx="4904856" cy="2653284"/>
          </a:xfrm>
          <a:prstGeom prst="rect">
            <a:avLst/>
          </a:prstGeom>
        </p:spPr>
      </p:pic>
    </p:spTree>
    <p:extLst>
      <p:ext uri="{BB962C8B-B14F-4D97-AF65-F5344CB8AC3E}">
        <p14:creationId xmlns:p14="http://schemas.microsoft.com/office/powerpoint/2010/main" val="1531000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分组密码的工作模式</a:t>
            </a:r>
          </a:p>
        </p:txBody>
      </p:sp>
      <p:sp>
        <p:nvSpPr>
          <p:cNvPr id="3" name="内容占位符 2"/>
          <p:cNvSpPr>
            <a:spLocks noGrp="1"/>
          </p:cNvSpPr>
          <p:nvPr>
            <p:ph idx="1"/>
          </p:nvPr>
        </p:nvSpPr>
        <p:spPr/>
        <p:txBody>
          <a:bodyPr/>
          <a:lstStyle/>
          <a:p>
            <a:r>
              <a:rPr lang="zh-CN" altLang="en-US" dirty="0"/>
              <a:t>密码分组链接</a:t>
            </a:r>
            <a:r>
              <a:rPr lang="en-US" altLang="zh-CN" dirty="0"/>
              <a:t>CBC</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5" y="2294579"/>
            <a:ext cx="4566864" cy="398371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200" y="1799614"/>
            <a:ext cx="4038278" cy="977331"/>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46203" b="24239"/>
          <a:stretch/>
        </p:blipFill>
        <p:spPr>
          <a:xfrm>
            <a:off x="6154842" y="2643345"/>
            <a:ext cx="5275157" cy="85789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200" y="3603332"/>
            <a:ext cx="4531294" cy="2699276"/>
          </a:xfrm>
          <a:prstGeom prst="rect">
            <a:avLst/>
          </a:prstGeom>
        </p:spPr>
      </p:pic>
    </p:spTree>
    <p:extLst>
      <p:ext uri="{BB962C8B-B14F-4D97-AF65-F5344CB8AC3E}">
        <p14:creationId xmlns:p14="http://schemas.microsoft.com/office/powerpoint/2010/main" val="191457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分组密码的工作模式</a:t>
            </a:r>
          </a:p>
        </p:txBody>
      </p:sp>
      <p:sp>
        <p:nvSpPr>
          <p:cNvPr id="3" name="内容占位符 2"/>
          <p:cNvSpPr>
            <a:spLocks noGrp="1"/>
          </p:cNvSpPr>
          <p:nvPr>
            <p:ph idx="1"/>
          </p:nvPr>
        </p:nvSpPr>
        <p:spPr/>
        <p:txBody>
          <a:bodyPr/>
          <a:lstStyle/>
          <a:p>
            <a:r>
              <a:rPr lang="zh-CN" altLang="en-US" dirty="0"/>
              <a:t>计数器</a:t>
            </a:r>
            <a:r>
              <a:rPr lang="en-US" altLang="zh-CN" dirty="0"/>
              <a:t>CTR</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555" y="1773814"/>
            <a:ext cx="4490220" cy="93243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44" y="2240029"/>
            <a:ext cx="5593383" cy="405288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024" y="2929671"/>
            <a:ext cx="5332614" cy="2527692"/>
          </a:xfrm>
          <a:prstGeom prst="rect">
            <a:avLst/>
          </a:prstGeom>
        </p:spPr>
      </p:pic>
    </p:spTree>
    <p:extLst>
      <p:ext uri="{BB962C8B-B14F-4D97-AF65-F5344CB8AC3E}">
        <p14:creationId xmlns:p14="http://schemas.microsoft.com/office/powerpoint/2010/main" val="2042405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AES-ECB</a:t>
            </a:r>
            <a:r>
              <a:rPr lang="zh-CN" altLang="en-US" dirty="0"/>
              <a:t>代码示例</a:t>
            </a:r>
          </a:p>
        </p:txBody>
      </p:sp>
      <p:sp>
        <p:nvSpPr>
          <p:cNvPr id="3" name="内容占位符 2"/>
          <p:cNvSpPr>
            <a:spLocks noGrp="1"/>
          </p:cNvSpPr>
          <p:nvPr>
            <p:ph idx="1"/>
          </p:nvPr>
        </p:nvSpPr>
        <p:spPr/>
        <p:txBody>
          <a:bodyPr>
            <a:normAutofit lnSpcReduction="10000"/>
          </a:bodyPr>
          <a:lstStyle/>
          <a:p>
            <a:pPr marL="342900" indent="-342900">
              <a:buFont typeface="Wingdings" panose="05000000000000000000" pitchFamily="2" charset="2"/>
              <a:buChar char="p"/>
            </a:pPr>
            <a:r>
              <a:rPr lang="zh-CN" altLang="en-US" dirty="0"/>
              <a:t>代码清单 </a:t>
            </a:r>
            <a:r>
              <a:rPr lang="en-US" altLang="zh-CN" dirty="0"/>
              <a:t>3-1 (</a:t>
            </a:r>
            <a:r>
              <a:rPr lang="zh-CN" altLang="zh-CN" dirty="0">
                <a:solidFill>
                  <a:srgbClr val="A9B7C6"/>
                </a:solidFill>
                <a:latin typeface="Microsoft YaHei UI" panose="020B0503020204020204" pitchFamily="34" charset="-122"/>
                <a:ea typeface="Microsoft YaHei UI" panose="020B0503020204020204" pitchFamily="34" charset="-122"/>
              </a:rPr>
              <a:t>Code3-1-AES-ECB</a:t>
            </a:r>
            <a:r>
              <a:rPr lang="en-US" altLang="zh-CN" dirty="0"/>
              <a:t>)</a:t>
            </a:r>
            <a:r>
              <a:rPr lang="zh-CN" altLang="en-US" dirty="0"/>
              <a:t>：</a:t>
            </a:r>
            <a:endParaRPr lang="en-US" altLang="zh-CN" dirty="0"/>
          </a:p>
          <a:p>
            <a:pPr marL="772668" lvl="1"/>
            <a:r>
              <a:rPr lang="zh-CN" altLang="en-US" dirty="0"/>
              <a:t>明文不足</a:t>
            </a:r>
            <a:r>
              <a:rPr lang="en-US" altLang="zh-CN" dirty="0"/>
              <a:t>128bit</a:t>
            </a:r>
            <a:r>
              <a:rPr lang="zh-CN" altLang="en-US" dirty="0"/>
              <a:t>时会出现的情况。</a:t>
            </a:r>
            <a:endParaRPr lang="en-US" altLang="zh-CN" dirty="0"/>
          </a:p>
          <a:p>
            <a:pPr marL="772668" lvl="1"/>
            <a:r>
              <a:rPr lang="zh-CN" altLang="en-US" dirty="0"/>
              <a:t>明文分组带来不足</a:t>
            </a:r>
            <a:r>
              <a:rPr lang="en-US" altLang="zh-CN" dirty="0"/>
              <a:t>128bit</a:t>
            </a:r>
            <a:r>
              <a:rPr lang="zh-CN" altLang="en-US" dirty="0"/>
              <a:t>的分组应该如何处理</a:t>
            </a:r>
            <a:endParaRPr lang="en-US" altLang="zh-CN" dirty="0"/>
          </a:p>
          <a:p>
            <a:pPr marL="772668" lvl="1"/>
            <a:r>
              <a:rPr lang="zh-CN" altLang="en-US" dirty="0"/>
              <a:t>代码清单 </a:t>
            </a:r>
            <a:r>
              <a:rPr lang="en-US" altLang="zh-CN" dirty="0"/>
              <a:t>3-3 </a:t>
            </a:r>
            <a:r>
              <a:rPr lang="en-US" altLang="zh-CN" sz="1800" b="0" i="0" u="none" strike="noStrike" baseline="0" dirty="0">
                <a:latin typeface="HrypsjBkjsvtYxgxskMmldkrUtopiaStd-Regular"/>
              </a:rPr>
              <a:t>AES ECB Padding </a:t>
            </a:r>
            <a:r>
              <a:rPr lang="zh-CN" altLang="en-US" sz="1800" b="0" i="0" u="none" strike="noStrike" baseline="0" dirty="0">
                <a:latin typeface="HrypsjBkjsvtYxgxskMmldkrUtopiaStd-Regular"/>
              </a:rPr>
              <a:t>给出了自己的填充方式，填充字符</a:t>
            </a:r>
            <a:r>
              <a:rPr lang="en-US" altLang="zh-CN" dirty="0" err="1">
                <a:latin typeface="HrypsjBkjsvtYxgxskMmldkrUtopiaStd-Regular"/>
              </a:rPr>
              <a:t>b”E</a:t>
            </a:r>
            <a:r>
              <a:rPr lang="en-US" altLang="zh-CN" dirty="0">
                <a:latin typeface="HrypsjBkjsvtYxgxskMmldkrUtopiaStd-Regular"/>
              </a:rPr>
              <a:t>”</a:t>
            </a:r>
            <a:endParaRPr lang="en-US" altLang="zh-CN" dirty="0"/>
          </a:p>
          <a:p>
            <a:pPr marL="342900" indent="-342900">
              <a:buFont typeface="Wingdings" panose="05000000000000000000" pitchFamily="2" charset="2"/>
              <a:buChar char="p"/>
            </a:pPr>
            <a:r>
              <a:rPr lang="zh-CN" altLang="en-US" dirty="0"/>
              <a:t>代码清单 </a:t>
            </a:r>
            <a:r>
              <a:rPr lang="en-US" altLang="zh-CN" dirty="0"/>
              <a:t>3-2 (</a:t>
            </a:r>
            <a:r>
              <a:rPr lang="zh-CN" altLang="zh-CN" dirty="0">
                <a:solidFill>
                  <a:srgbClr val="A9B7C6"/>
                </a:solidFill>
                <a:latin typeface="Microsoft YaHei UI" panose="020B0503020204020204" pitchFamily="34" charset="-122"/>
                <a:ea typeface="Microsoft YaHei UI" panose="020B0503020204020204" pitchFamily="34" charset="-122"/>
              </a:rPr>
              <a:t>Code3-</a:t>
            </a:r>
            <a:r>
              <a:rPr lang="en-US" altLang="zh-CN" dirty="0">
                <a:solidFill>
                  <a:srgbClr val="A9B7C6"/>
                </a:solidFill>
                <a:latin typeface="Microsoft YaHei UI" panose="020B0503020204020204" pitchFamily="34" charset="-122"/>
                <a:ea typeface="Microsoft YaHei UI" panose="020B0503020204020204" pitchFamily="34" charset="-122"/>
              </a:rPr>
              <a:t>2</a:t>
            </a:r>
            <a:r>
              <a:rPr lang="zh-CN" altLang="zh-CN" dirty="0">
                <a:solidFill>
                  <a:srgbClr val="A9B7C6"/>
                </a:solidFill>
                <a:latin typeface="Microsoft YaHei UI" panose="020B0503020204020204" pitchFamily="34" charset="-122"/>
                <a:ea typeface="Microsoft YaHei UI" panose="020B0503020204020204" pitchFamily="34" charset="-122"/>
              </a:rPr>
              <a:t>-AES-ECB</a:t>
            </a:r>
            <a:r>
              <a:rPr lang="en-US" altLang="zh-CN" dirty="0">
                <a:solidFill>
                  <a:srgbClr val="A9B7C6"/>
                </a:solidFill>
                <a:latin typeface="Microsoft YaHei UI" panose="020B0503020204020204" pitchFamily="34" charset="-122"/>
                <a:ea typeface="Microsoft YaHei UI" panose="020B0503020204020204" pitchFamily="34" charset="-122"/>
              </a:rPr>
              <a:t>-KAT</a:t>
            </a:r>
            <a:r>
              <a:rPr lang="en-US" altLang="zh-CN" dirty="0"/>
              <a:t>)</a:t>
            </a:r>
            <a:r>
              <a:rPr lang="zh-CN" altLang="en-US" dirty="0"/>
              <a:t>：测试</a:t>
            </a:r>
            <a:r>
              <a:rPr lang="en-US" altLang="zh-CN" dirty="0"/>
              <a:t>AES</a:t>
            </a:r>
            <a:r>
              <a:rPr lang="zh-CN" altLang="en-US" dirty="0"/>
              <a:t>算法的正确性</a:t>
            </a:r>
            <a:endParaRPr lang="en-US" altLang="zh-CN" dirty="0"/>
          </a:p>
          <a:p>
            <a:pPr algn="l"/>
            <a:r>
              <a:rPr lang="zh-CN" altLang="en-US" sz="1800" b="0" i="0" u="none" strike="noStrike" baseline="0" dirty="0">
                <a:solidFill>
                  <a:srgbClr val="0000FF"/>
                </a:solidFill>
                <a:latin typeface="KxblqpCycdppTbfxpgNlkxkrTheSansMonoConNormal"/>
              </a:rPr>
              <a:t>美国国家标准与技术研究所</a:t>
            </a:r>
            <a:r>
              <a:rPr lang="zh-CN" altLang="en-US" sz="1800" b="0" dirty="0">
                <a:solidFill>
                  <a:srgbClr val="0000FF"/>
                </a:solidFill>
                <a:latin typeface="KxblqpCycdppTbfxpgNlkxkrTheSansMonoConNormal"/>
              </a:rPr>
              <a:t>（</a:t>
            </a:r>
            <a:r>
              <a:rPr lang="en-US" altLang="zh-CN" sz="1800" b="0" dirty="0">
                <a:solidFill>
                  <a:srgbClr val="0000FF"/>
                </a:solidFill>
                <a:latin typeface="KxblqpCycdppTbfxpgNlkxkrTheSansMonoConNormal"/>
              </a:rPr>
              <a:t>NIST</a:t>
            </a:r>
            <a:r>
              <a:rPr lang="zh-CN" altLang="en-US" sz="1800" b="0" dirty="0">
                <a:solidFill>
                  <a:srgbClr val="0000FF"/>
                </a:solidFill>
                <a:latin typeface="KxblqpCycdppTbfxpgNlkxkrTheSansMonoConNormal"/>
              </a:rPr>
              <a:t>）发布了</a:t>
            </a:r>
            <a:r>
              <a:rPr lang="en-US" altLang="zh-CN" sz="1800" b="0" dirty="0">
                <a:solidFill>
                  <a:srgbClr val="0000FF"/>
                </a:solidFill>
                <a:latin typeface="KxblqpCycdppTbfxpgNlkxkrTheSansMonoConNormal"/>
              </a:rPr>
              <a:t>KAT</a:t>
            </a:r>
            <a:r>
              <a:rPr lang="zh-CN" altLang="en-US" sz="1800" b="0" i="0" u="none" strike="noStrike" baseline="0" dirty="0">
                <a:solidFill>
                  <a:srgbClr val="0000FF"/>
                </a:solidFill>
                <a:latin typeface="KxblqpCycdppTbfxpgNlkxkrTheSansMonoConNormal"/>
              </a:rPr>
              <a:t>测试文件</a:t>
            </a:r>
            <a:endParaRPr lang="en-US" altLang="zh-CN" sz="1800" b="0" i="0" u="none" strike="noStrike" baseline="0" dirty="0">
              <a:solidFill>
                <a:srgbClr val="0000FF"/>
              </a:solidFill>
              <a:latin typeface="KxblqpCycdppTbfxpgNlkxkrTheSansMonoConNormal"/>
            </a:endParaRPr>
          </a:p>
          <a:p>
            <a:pPr algn="l"/>
            <a:r>
              <a:rPr lang="en-US" altLang="zh-CN" sz="1800" b="0" i="0" u="none" strike="noStrike" baseline="0" dirty="0">
                <a:solidFill>
                  <a:srgbClr val="0000FF"/>
                </a:solidFill>
                <a:latin typeface="KxblqpCycdppTbfxpgNlkxkrTheSansMonoConNormal"/>
                <a:hlinkClick r:id="rId2"/>
              </a:rPr>
              <a:t>https://csrc.nist.gov/CSRC/media/Projects/Cryptographic-Algorithm-Validation-Program/documents/aes/KAT_AES.zip</a:t>
            </a:r>
            <a:r>
              <a:rPr lang="en-US" altLang="zh-CN" sz="1800" b="0" i="0" u="none" strike="noStrike" baseline="0" dirty="0">
                <a:solidFill>
                  <a:srgbClr val="000000"/>
                </a:solidFill>
                <a:latin typeface="HrypsjBkjsvtYxgxskMmldkrUtopiaStd-Regular"/>
              </a:rPr>
              <a:t>.</a:t>
            </a:r>
          </a:p>
          <a:p>
            <a:pPr marL="342900" indent="-342900">
              <a:buFont typeface="Wingdings" panose="05000000000000000000" pitchFamily="2" charset="2"/>
              <a:buChar char="p"/>
            </a:pPr>
            <a:r>
              <a:rPr lang="zh-CN" altLang="en-US" dirty="0"/>
              <a:t>代码清单 </a:t>
            </a:r>
            <a:r>
              <a:rPr lang="en-US" altLang="zh-CN" dirty="0"/>
              <a:t>3-3 (</a:t>
            </a:r>
            <a:r>
              <a:rPr lang="zh-CN" altLang="zh-CN" dirty="0">
                <a:solidFill>
                  <a:srgbClr val="A9B7C6"/>
                </a:solidFill>
                <a:latin typeface="Microsoft YaHei UI" panose="020B0503020204020204" pitchFamily="34" charset="-122"/>
                <a:ea typeface="Microsoft YaHei UI" panose="020B0503020204020204" pitchFamily="34" charset="-122"/>
              </a:rPr>
              <a:t>Code3-</a:t>
            </a:r>
            <a:r>
              <a:rPr lang="en-US" altLang="zh-CN" dirty="0">
                <a:solidFill>
                  <a:srgbClr val="A9B7C6"/>
                </a:solidFill>
                <a:latin typeface="Microsoft YaHei UI" panose="020B0503020204020204" pitchFamily="34" charset="-122"/>
                <a:ea typeface="Microsoft YaHei UI" panose="020B0503020204020204" pitchFamily="34" charset="-122"/>
              </a:rPr>
              <a:t>3</a:t>
            </a:r>
            <a:r>
              <a:rPr lang="zh-CN" altLang="zh-CN" dirty="0">
                <a:solidFill>
                  <a:srgbClr val="A9B7C6"/>
                </a:solidFill>
                <a:latin typeface="Microsoft YaHei UI" panose="020B0503020204020204" pitchFamily="34" charset="-122"/>
                <a:ea typeface="Microsoft YaHei UI" panose="020B0503020204020204" pitchFamily="34" charset="-122"/>
              </a:rPr>
              <a:t>-AES-ECB</a:t>
            </a:r>
            <a:r>
              <a:rPr lang="en-US" altLang="zh-CN" dirty="0">
                <a:solidFill>
                  <a:srgbClr val="A9B7C6"/>
                </a:solidFill>
                <a:latin typeface="Microsoft YaHei UI" panose="020B0503020204020204" pitchFamily="34" charset="-122"/>
                <a:ea typeface="Microsoft YaHei UI" panose="020B0503020204020204" pitchFamily="34" charset="-122"/>
              </a:rPr>
              <a:t>-padding</a:t>
            </a:r>
            <a:r>
              <a:rPr lang="en-US" altLang="zh-CN" dirty="0"/>
              <a:t>)</a:t>
            </a:r>
            <a:r>
              <a:rPr lang="zh-CN" altLang="en-US" dirty="0"/>
              <a:t>使用自己的填充方式：暴露了相同明文使用相同的密钥加密成相同的密文的问题</a:t>
            </a:r>
            <a:endParaRPr lang="en-US" altLang="zh-CN" dirty="0"/>
          </a:p>
          <a:p>
            <a:pPr marL="342900" indent="-342900">
              <a:buFont typeface="Wingdings" panose="05000000000000000000" pitchFamily="2" charset="2"/>
              <a:buChar char="p"/>
            </a:pPr>
            <a:r>
              <a:rPr lang="zh-CN" altLang="en-US" dirty="0"/>
              <a:t>代码清单</a:t>
            </a:r>
            <a:r>
              <a:rPr lang="en-US" altLang="zh-CN" dirty="0"/>
              <a:t>3-4:</a:t>
            </a:r>
            <a:r>
              <a:rPr lang="zh-CN" altLang="en-US" dirty="0"/>
              <a:t>加密</a:t>
            </a:r>
            <a:endParaRPr lang="en-US" altLang="zh-CN" dirty="0"/>
          </a:p>
          <a:p>
            <a:pPr marL="342900" indent="-342900">
              <a:buFont typeface="Wingdings" panose="05000000000000000000" pitchFamily="2" charset="2"/>
              <a:buChar char="p"/>
            </a:pPr>
            <a:endParaRPr lang="en-US" altLang="zh-CN" dirty="0"/>
          </a:p>
          <a:p>
            <a:pPr algn="l"/>
            <a:endParaRPr lang="en-US" altLang="zh-CN" dirty="0"/>
          </a:p>
          <a:p>
            <a:pPr marL="342900" indent="-342900">
              <a:buFont typeface="Wingdings" panose="05000000000000000000" pitchFamily="2" charset="2"/>
              <a:buChar char="p"/>
            </a:pPr>
            <a:endParaRPr lang="en-US" altLang="zh-CN" dirty="0"/>
          </a:p>
          <a:p>
            <a:endParaRPr lang="en-US" altLang="zh-CN" dirty="0">
              <a:solidFill>
                <a:srgbClr val="A9B7C6"/>
              </a:solidFill>
              <a:latin typeface="Arial Unicode MS" panose="020B0604020202020204" pitchFamily="34" charset="-122"/>
              <a:ea typeface="JetBrains Mono"/>
            </a:endParaRPr>
          </a:p>
          <a:p>
            <a:endParaRPr lang="zh-CN" altLang="en-US" dirty="0"/>
          </a:p>
        </p:txBody>
      </p:sp>
      <p:sp>
        <p:nvSpPr>
          <p:cNvPr id="6" name="Rectangle 3"/>
          <p:cNvSpPr>
            <a:spLocks noChangeArrowheads="1"/>
          </p:cNvSpPr>
          <p:nvPr/>
        </p:nvSpPr>
        <p:spPr bwMode="auto">
          <a:xfrm>
            <a:off x="349321" y="112991"/>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201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32249-4857-DDDC-B208-CC8F74D39616}"/>
              </a:ext>
            </a:extLst>
          </p:cNvPr>
          <p:cNvSpPr>
            <a:spLocks noGrp="1"/>
          </p:cNvSpPr>
          <p:nvPr>
            <p:ph type="title"/>
          </p:nvPr>
        </p:nvSpPr>
        <p:spPr/>
        <p:txBody>
          <a:bodyPr/>
          <a:lstStyle/>
          <a:p>
            <a:r>
              <a:rPr lang="en-US" altLang="zh-CN" dirty="0"/>
              <a:t>Cryptography</a:t>
            </a:r>
            <a:r>
              <a:rPr lang="zh-CN" altLang="en-US" dirty="0"/>
              <a:t>提供的填充方式</a:t>
            </a:r>
          </a:p>
        </p:txBody>
      </p:sp>
      <p:sp>
        <p:nvSpPr>
          <p:cNvPr id="3" name="内容占位符 2">
            <a:extLst>
              <a:ext uri="{FF2B5EF4-FFF2-40B4-BE49-F238E27FC236}">
                <a16:creationId xmlns:a16="http://schemas.microsoft.com/office/drawing/2014/main" id="{00B8842C-9962-5F6D-8638-A21DC76B7E16}"/>
              </a:ext>
            </a:extLst>
          </p:cNvPr>
          <p:cNvSpPr>
            <a:spLocks noGrp="1"/>
          </p:cNvSpPr>
          <p:nvPr>
            <p:ph idx="1"/>
          </p:nvPr>
        </p:nvSpPr>
        <p:spPr>
          <a:xfrm>
            <a:off x="553763" y="1845734"/>
            <a:ext cx="11302876" cy="4385816"/>
          </a:xfrm>
        </p:spPr>
        <p:txBody>
          <a:bodyPr>
            <a:normAutofit fontScale="92500" lnSpcReduction="10000"/>
          </a:bodyPr>
          <a:lstStyle/>
          <a:p>
            <a:pPr marL="342900" indent="-342900">
              <a:buFont typeface="Wingdings" panose="05000000000000000000" pitchFamily="2" charset="2"/>
              <a:buChar char="p"/>
            </a:pPr>
            <a:r>
              <a:rPr lang="en-US" altLang="zh-CN" dirty="0"/>
              <a:t>Cryptography </a:t>
            </a:r>
            <a:r>
              <a:rPr lang="zh-CN" altLang="en-US" dirty="0"/>
              <a:t>中的</a:t>
            </a:r>
            <a:r>
              <a:rPr lang="en-US" altLang="zh-CN" dirty="0"/>
              <a:t>PKCS7</a:t>
            </a:r>
            <a:r>
              <a:rPr lang="zh-CN" altLang="en-US" dirty="0"/>
              <a:t>和</a:t>
            </a:r>
            <a:r>
              <a:rPr lang="en-US" altLang="zh-CN" dirty="0"/>
              <a:t>ANSI X.923</a:t>
            </a:r>
            <a:r>
              <a:rPr lang="zh-CN" altLang="en-US" dirty="0"/>
              <a:t>填充方式</a:t>
            </a:r>
            <a:endParaRPr lang="en-US" altLang="zh-CN" dirty="0"/>
          </a:p>
          <a:p>
            <a:r>
              <a:rPr lang="en-US" altLang="zh-CN" dirty="0">
                <a:hlinkClick r:id="rId2"/>
              </a:rPr>
              <a:t>Symmetric Padding — Cryptography 42.0.0.dev1 documentation</a:t>
            </a:r>
            <a:endParaRPr lang="en-US" altLang="zh-CN" dirty="0"/>
          </a:p>
          <a:p>
            <a:r>
              <a:rPr lang="en-US" altLang="zh-CN" sz="1800" b="0" i="0" u="none" strike="noStrike" baseline="0" dirty="0">
                <a:latin typeface="KxblqpCycdppTbfxpgNlkxkrTheSansMonoConNormal"/>
              </a:rPr>
              <a:t>from </a:t>
            </a:r>
            <a:r>
              <a:rPr lang="en-US" altLang="zh-CN" sz="1800" b="0" i="0" u="none" strike="noStrike" baseline="0" dirty="0" err="1">
                <a:latin typeface="KxblqpCycdppTbfxpgNlkxkrTheSansMonoConNormal"/>
              </a:rPr>
              <a:t>cryptography.hazmat.primitives</a:t>
            </a:r>
            <a:r>
              <a:rPr lang="en-US" altLang="zh-CN" sz="1800" b="0" i="0" u="none" strike="noStrike" baseline="0" dirty="0">
                <a:latin typeface="KxblqpCycdppTbfxpgNlkxkrTheSansMonoConNormal"/>
              </a:rPr>
              <a:t> import padding</a:t>
            </a:r>
          </a:p>
          <a:p>
            <a:r>
              <a:rPr lang="zh-CN" altLang="zh-CN" sz="1800" b="0" dirty="0">
                <a:latin typeface="KxblqpCycdppTbfxpgNlkxkrTheSansMonoConNormal"/>
              </a:rPr>
              <a:t>padder = padding.PKCS7(128).padder() </a:t>
            </a:r>
          </a:p>
          <a:p>
            <a:r>
              <a:rPr lang="zh-CN" altLang="zh-CN" sz="1800" b="0" dirty="0">
                <a:latin typeface="KxblqpCycdppTbfxpgNlkxkrTheSansMonoConNormal"/>
              </a:rPr>
              <a:t>padder = padding.ANSIX923(128).padder(</a:t>
            </a:r>
            <a:r>
              <a:rPr lang="en-US" altLang="zh-CN" sz="1800" b="0" dirty="0">
                <a:latin typeface="KxblqpCycdppTbfxpgNlkxkrTheSansMonoConNormal"/>
              </a:rPr>
              <a:t>)</a:t>
            </a:r>
            <a:endParaRPr lang="zh-CN" altLang="zh-CN" sz="1800" b="0" dirty="0">
              <a:latin typeface="KxblqpCycdppTbfxpgNlkxkrTheSansMonoConNormal"/>
            </a:endParaRPr>
          </a:p>
          <a:p>
            <a:r>
              <a:rPr lang="en-US" altLang="zh-CN" sz="2000" b="0" dirty="0">
                <a:latin typeface="KxblqpCycdppTbfxpgNlkxkrTheSansMonoConNormal"/>
              </a:rPr>
              <a:t>un</a:t>
            </a:r>
            <a:r>
              <a:rPr lang="zh-CN" altLang="zh-CN" sz="2000" b="0" dirty="0">
                <a:latin typeface="KxblqpCycdppTbfxpgNlkxkrTheSansMonoConNormal"/>
              </a:rPr>
              <a:t>padder = padding.PKCS7(128).</a:t>
            </a:r>
            <a:r>
              <a:rPr lang="en-US" altLang="zh-CN" sz="2000" b="0" dirty="0">
                <a:latin typeface="KxblqpCycdppTbfxpgNlkxkrTheSansMonoConNormal"/>
              </a:rPr>
              <a:t>un</a:t>
            </a:r>
            <a:r>
              <a:rPr lang="zh-CN" altLang="zh-CN" sz="2000" b="0" dirty="0">
                <a:latin typeface="KxblqpCycdppTbfxpgNlkxkrTheSansMonoConNormal"/>
              </a:rPr>
              <a:t>padder() </a:t>
            </a:r>
          </a:p>
          <a:p>
            <a:r>
              <a:rPr lang="zh-CN" altLang="zh-CN" sz="2000" b="0" dirty="0">
                <a:latin typeface="KxblqpCycdppTbfxpgNlkxkrTheSansMonoConNormal"/>
              </a:rPr>
              <a:t>padder = padding.ANSIX923(128).</a:t>
            </a:r>
            <a:r>
              <a:rPr lang="en-US" altLang="zh-CN" sz="2000" b="0" dirty="0">
                <a:latin typeface="KxblqpCycdppTbfxpgNlkxkrTheSansMonoConNormal"/>
              </a:rPr>
              <a:t>un</a:t>
            </a:r>
            <a:r>
              <a:rPr lang="zh-CN" altLang="zh-CN" sz="2000" b="0" dirty="0">
                <a:latin typeface="KxblqpCycdppTbfxpgNlkxkrTheSansMonoConNormal"/>
              </a:rPr>
              <a:t>padder(</a:t>
            </a:r>
            <a:r>
              <a:rPr lang="en-US" altLang="zh-CN" sz="2000" b="0" dirty="0">
                <a:latin typeface="KxblqpCycdppTbfxpgNlkxkrTheSansMonoConNormal"/>
              </a:rPr>
              <a:t>)</a:t>
            </a:r>
          </a:p>
          <a:p>
            <a:pPr marL="342900" indent="-342900">
              <a:buFont typeface="Wingdings" panose="05000000000000000000" pitchFamily="2" charset="2"/>
              <a:buChar char="p"/>
            </a:pPr>
            <a:r>
              <a:rPr lang="en-US" altLang="zh-CN" dirty="0"/>
              <a:t>PKCS7</a:t>
            </a:r>
            <a:r>
              <a:rPr lang="zh-CN" altLang="en-US" dirty="0"/>
              <a:t>：后面补几个字节就填充几</a:t>
            </a:r>
            <a:endParaRPr lang="en-US" altLang="zh-CN" dirty="0"/>
          </a:p>
          <a:p>
            <a:pPr marL="342900" indent="-342900">
              <a:buFont typeface="Wingdings" panose="05000000000000000000" pitchFamily="2" charset="2"/>
              <a:buChar char="p"/>
            </a:pPr>
            <a:r>
              <a:rPr lang="en-US" altLang="zh-CN" dirty="0"/>
              <a:t>ANSI X.923: </a:t>
            </a:r>
            <a:r>
              <a:rPr lang="zh-CN" altLang="en-US" dirty="0"/>
              <a:t>最后一个字节填充需要补的字节数，其他全部填</a:t>
            </a:r>
            <a:r>
              <a:rPr lang="en-US" altLang="zh-CN" dirty="0"/>
              <a:t>0</a:t>
            </a:r>
            <a:r>
              <a:rPr lang="zh-CN" altLang="en-US" dirty="0"/>
              <a:t>， 填充的都是</a:t>
            </a:r>
            <a:r>
              <a:rPr lang="en-US" altLang="zh-CN" dirty="0"/>
              <a:t>16</a:t>
            </a:r>
            <a:r>
              <a:rPr lang="zh-CN" altLang="en-US" dirty="0"/>
              <a:t>进制数。</a:t>
            </a:r>
            <a:endParaRPr lang="en-US" altLang="zh-CN" dirty="0"/>
          </a:p>
          <a:p>
            <a:pPr marL="342900" indent="-342900">
              <a:buFont typeface="Wingdings" panose="05000000000000000000" pitchFamily="2" charset="2"/>
              <a:buChar char="p"/>
            </a:pPr>
            <a:r>
              <a:rPr lang="zh-CN" altLang="en-US" dirty="0"/>
              <a:t>代码清单 </a:t>
            </a:r>
            <a:r>
              <a:rPr lang="en-US" altLang="zh-CN" dirty="0"/>
              <a:t>3-3-1 (</a:t>
            </a:r>
            <a:r>
              <a:rPr lang="zh-CN" altLang="zh-CN" dirty="0">
                <a:solidFill>
                  <a:srgbClr val="A9B7C6"/>
                </a:solidFill>
                <a:latin typeface="Microsoft YaHei UI" panose="020B0503020204020204" pitchFamily="34" charset="-122"/>
                <a:ea typeface="Microsoft YaHei UI" panose="020B0503020204020204" pitchFamily="34" charset="-122"/>
              </a:rPr>
              <a:t>Code3-</a:t>
            </a:r>
            <a:r>
              <a:rPr lang="en-US" altLang="zh-CN" dirty="0">
                <a:solidFill>
                  <a:srgbClr val="A9B7C6"/>
                </a:solidFill>
                <a:latin typeface="Microsoft YaHei UI" panose="020B0503020204020204" pitchFamily="34" charset="-122"/>
                <a:ea typeface="Microsoft YaHei UI" panose="020B0503020204020204" pitchFamily="34" charset="-122"/>
              </a:rPr>
              <a:t>3</a:t>
            </a:r>
            <a:r>
              <a:rPr lang="zh-CN" altLang="zh-CN" dirty="0">
                <a:solidFill>
                  <a:srgbClr val="A9B7C6"/>
                </a:solidFill>
                <a:latin typeface="Microsoft YaHei UI" panose="020B0503020204020204" pitchFamily="34" charset="-122"/>
                <a:ea typeface="Microsoft YaHei UI" panose="020B0503020204020204" pitchFamily="34" charset="-122"/>
              </a:rPr>
              <a:t>-</a:t>
            </a:r>
            <a:r>
              <a:rPr lang="en-US" altLang="zh-CN" dirty="0">
                <a:solidFill>
                  <a:srgbClr val="A9B7C6"/>
                </a:solidFill>
                <a:latin typeface="Microsoft YaHei UI" panose="020B0503020204020204" pitchFamily="34" charset="-122"/>
                <a:ea typeface="Microsoft YaHei UI" panose="020B0503020204020204" pitchFamily="34" charset="-122"/>
              </a:rPr>
              <a:t>1-</a:t>
            </a:r>
            <a:r>
              <a:rPr lang="zh-CN" altLang="zh-CN" dirty="0">
                <a:solidFill>
                  <a:srgbClr val="A9B7C6"/>
                </a:solidFill>
                <a:latin typeface="Microsoft YaHei UI" panose="020B0503020204020204" pitchFamily="34" charset="-122"/>
                <a:ea typeface="Microsoft YaHei UI" panose="020B0503020204020204" pitchFamily="34" charset="-122"/>
              </a:rPr>
              <a:t>AES-ECB</a:t>
            </a:r>
            <a:r>
              <a:rPr lang="en-US" altLang="zh-CN" dirty="0">
                <a:solidFill>
                  <a:srgbClr val="A9B7C6"/>
                </a:solidFill>
                <a:latin typeface="Microsoft YaHei UI" panose="020B0503020204020204" pitchFamily="34" charset="-122"/>
                <a:ea typeface="Microsoft YaHei UI" panose="020B0503020204020204" pitchFamily="34" charset="-122"/>
              </a:rPr>
              <a:t>-padding</a:t>
            </a:r>
            <a:r>
              <a:rPr lang="en-US" altLang="zh-CN" dirty="0"/>
              <a:t>)</a:t>
            </a:r>
            <a:r>
              <a:rPr lang="zh-CN" altLang="en-US" dirty="0"/>
              <a:t>：测试</a:t>
            </a:r>
            <a:r>
              <a:rPr lang="en-US" altLang="zh-CN" dirty="0"/>
              <a:t>AES</a:t>
            </a:r>
            <a:r>
              <a:rPr lang="zh-CN" altLang="en-US" dirty="0"/>
              <a:t>算法的正确性</a:t>
            </a:r>
            <a:endParaRPr lang="en-US" altLang="zh-CN" dirty="0"/>
          </a:p>
          <a:p>
            <a:endParaRPr lang="zh-CN" altLang="en-US" dirty="0"/>
          </a:p>
        </p:txBody>
      </p:sp>
    </p:spTree>
    <p:extLst>
      <p:ext uri="{BB962C8B-B14F-4D97-AF65-F5344CB8AC3E}">
        <p14:creationId xmlns:p14="http://schemas.microsoft.com/office/powerpoint/2010/main" val="3076016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A8B3A56-23F5-3F17-971B-A5B1776298BF}"/>
              </a:ext>
            </a:extLst>
          </p:cNvPr>
          <p:cNvSpPr>
            <a:spLocks noGrp="1"/>
          </p:cNvSpPr>
          <p:nvPr>
            <p:ph type="title"/>
          </p:nvPr>
        </p:nvSpPr>
        <p:spPr>
          <a:xfrm>
            <a:off x="549611" y="712078"/>
            <a:ext cx="4660495" cy="900649"/>
          </a:xfrm>
        </p:spPr>
        <p:txBody>
          <a:bodyPr>
            <a:normAutofit fontScale="90000"/>
          </a:bodyPr>
          <a:lstStyle/>
          <a:p>
            <a:r>
              <a:rPr lang="en-US" altLang="zh-CN" dirty="0"/>
              <a:t>Padder</a:t>
            </a:r>
            <a:r>
              <a:rPr lang="zh-CN" altLang="en-US" dirty="0"/>
              <a:t>的填充操作</a:t>
            </a:r>
          </a:p>
        </p:txBody>
      </p:sp>
      <p:pic>
        <p:nvPicPr>
          <p:cNvPr id="5" name="内容占位符 4">
            <a:extLst>
              <a:ext uri="{FF2B5EF4-FFF2-40B4-BE49-F238E27FC236}">
                <a16:creationId xmlns:a16="http://schemas.microsoft.com/office/drawing/2014/main" id="{713AF413-A07D-DC31-1333-0B2B99756C5F}"/>
              </a:ext>
            </a:extLst>
          </p:cNvPr>
          <p:cNvPicPr>
            <a:picLocks noGrp="1" noChangeAspect="1"/>
          </p:cNvPicPr>
          <p:nvPr>
            <p:ph idx="4294967295"/>
          </p:nvPr>
        </p:nvPicPr>
        <p:blipFill>
          <a:blip r:embed="rId2"/>
          <a:stretch>
            <a:fillRect/>
          </a:stretch>
        </p:blipFill>
        <p:spPr>
          <a:xfrm>
            <a:off x="5881105" y="648865"/>
            <a:ext cx="5318982" cy="5595709"/>
          </a:xfrm>
        </p:spPr>
      </p:pic>
      <p:sp>
        <p:nvSpPr>
          <p:cNvPr id="8" name="文本框 7">
            <a:extLst>
              <a:ext uri="{FF2B5EF4-FFF2-40B4-BE49-F238E27FC236}">
                <a16:creationId xmlns:a16="http://schemas.microsoft.com/office/drawing/2014/main" id="{7B70A10C-A022-D711-2601-6F7C0D18605E}"/>
              </a:ext>
            </a:extLst>
          </p:cNvPr>
          <p:cNvSpPr txBox="1"/>
          <p:nvPr/>
        </p:nvSpPr>
        <p:spPr>
          <a:xfrm>
            <a:off x="698957" y="2188731"/>
            <a:ext cx="4379581" cy="1477328"/>
          </a:xfrm>
          <a:prstGeom prst="rect">
            <a:avLst/>
          </a:prstGeom>
          <a:noFill/>
        </p:spPr>
        <p:txBody>
          <a:bodyPr wrap="square">
            <a:spAutoFit/>
          </a:bodyPr>
          <a:lstStyle/>
          <a:p>
            <a:pPr algn="l"/>
            <a:r>
              <a:rPr lang="en-US" altLang="zh-CN" sz="1800" b="0" i="0" u="none" strike="noStrike" baseline="0" dirty="0">
                <a:latin typeface="KxblqpCycdppTbfxpgNlkxkrTheSansMonoConNormal"/>
              </a:rPr>
              <a:t>plaintexts = [</a:t>
            </a:r>
          </a:p>
          <a:p>
            <a:pPr algn="l"/>
            <a:r>
              <a:rPr lang="en-US" altLang="zh-CN" sz="1800" b="0" i="0" u="none" strike="noStrike" baseline="0" dirty="0" err="1">
                <a:latin typeface="KxblqpCycdppTbfxpgNlkxkrTheSansMonoConNormal"/>
              </a:rPr>
              <a:t>b"SHORT</a:t>
            </a:r>
            <a:r>
              <a:rPr lang="en-US" altLang="zh-CN" sz="1800" b="0" i="0" u="none" strike="noStrike" baseline="0" dirty="0">
                <a:latin typeface="KxblqpCycdppTbfxpgNlkxkrTheSansMonoConNormal"/>
              </a:rPr>
              <a:t>",</a:t>
            </a:r>
          </a:p>
          <a:p>
            <a:pPr algn="l"/>
            <a:r>
              <a:rPr lang="nn-NO" altLang="zh-CN" sz="1800" b="0" i="0" u="none" strike="noStrike" baseline="0" dirty="0">
                <a:latin typeface="KxblqpCycdppTbfxpgNlkxkrTheSansMonoConNormal"/>
              </a:rPr>
              <a:t>b"MEDIUM MEDIUM MEDIUM",</a:t>
            </a:r>
          </a:p>
          <a:p>
            <a:pPr algn="l"/>
            <a:r>
              <a:rPr lang="en-US" altLang="zh-CN" sz="1800" b="0" i="0" u="none" strike="noStrike" baseline="0" dirty="0" err="1">
                <a:latin typeface="KxblqpCycdppTbfxpgNlkxkrTheSansMonoConNormal"/>
              </a:rPr>
              <a:t>b"LONG</a:t>
            </a:r>
            <a:r>
              <a:rPr lang="en-US" altLang="zh-CN" sz="1800" b="0" i="0" u="none" strike="noStrike" baseline="0" dirty="0">
                <a:latin typeface="KxblqpCycdppTbfxpgNlkxkrTheSansMonoConNormal"/>
              </a:rPr>
              <a:t> LONG </a:t>
            </a:r>
            <a:r>
              <a:rPr lang="en-US" altLang="zh-CN" sz="1800" b="0" i="0" u="none" strike="noStrike" baseline="0" dirty="0" err="1">
                <a:latin typeface="KxblqpCycdppTbfxpgNlkxkrTheSansMonoConNormal"/>
              </a:rPr>
              <a:t>LONG</a:t>
            </a:r>
            <a:r>
              <a:rPr lang="en-US" altLang="zh-CN" sz="1800" b="0" i="0" u="none" strike="noStrike" baseline="0" dirty="0">
                <a:latin typeface="KxblqpCycdppTbfxpgNlkxkrTheSansMonoConNormal"/>
              </a:rPr>
              <a:t> </a:t>
            </a:r>
            <a:r>
              <a:rPr lang="en-US" altLang="zh-CN" sz="1800" b="0" i="0" u="none" strike="noStrike" baseline="0" dirty="0" err="1">
                <a:latin typeface="KxblqpCycdppTbfxpgNlkxkrTheSansMonoConNormal"/>
              </a:rPr>
              <a:t>LONG</a:t>
            </a:r>
            <a:r>
              <a:rPr lang="en-US" altLang="zh-CN" sz="1800" b="0" i="0" u="none" strike="noStrike" baseline="0" dirty="0">
                <a:latin typeface="KxblqpCycdppTbfxpgNlkxkrTheSansMonoConNormal"/>
              </a:rPr>
              <a:t> </a:t>
            </a:r>
            <a:r>
              <a:rPr lang="en-US" altLang="zh-CN" sz="1800" b="0" i="0" u="none" strike="noStrike" baseline="0" dirty="0" err="1">
                <a:latin typeface="KxblqpCycdppTbfxpgNlkxkrTheSansMonoConNormal"/>
              </a:rPr>
              <a:t>LONG</a:t>
            </a:r>
            <a:r>
              <a:rPr lang="en-US" altLang="zh-CN" sz="1800" b="0" i="0" u="none" strike="noStrike" baseline="0" dirty="0">
                <a:latin typeface="KxblqpCycdppTbfxpgNlkxkrTheSansMonoConNormal"/>
              </a:rPr>
              <a:t> </a:t>
            </a:r>
            <a:r>
              <a:rPr lang="en-US" altLang="zh-CN" sz="1800" b="0" i="0" u="none" strike="noStrike" baseline="0" dirty="0" err="1">
                <a:latin typeface="KxblqpCycdppTbfxpgNlkxkrTheSansMonoConNormal"/>
              </a:rPr>
              <a:t>LONG</a:t>
            </a:r>
            <a:r>
              <a:rPr lang="en-US" altLang="zh-CN" sz="1800" b="0" i="0" u="none" strike="noStrike" baseline="0" dirty="0">
                <a:latin typeface="KxblqpCycdppTbfxpgNlkxkrTheSansMonoConNormal"/>
              </a:rPr>
              <a:t>"</a:t>
            </a:r>
          </a:p>
          <a:p>
            <a:pPr algn="l"/>
            <a:r>
              <a:rPr lang="en-US" altLang="zh-CN" sz="1800" b="0" i="0" u="none" strike="noStrike" baseline="0" dirty="0">
                <a:latin typeface="KxblqpCycdppTbfxpgNlkxkrTheSansMonoConNormal"/>
              </a:rPr>
              <a:t> ]</a:t>
            </a:r>
            <a:endParaRPr lang="zh-CN" altLang="en-US" dirty="0"/>
          </a:p>
        </p:txBody>
      </p:sp>
    </p:spTree>
    <p:extLst>
      <p:ext uri="{BB962C8B-B14F-4D97-AF65-F5344CB8AC3E}">
        <p14:creationId xmlns:p14="http://schemas.microsoft.com/office/powerpoint/2010/main" val="2607448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2B781-C07E-8FAA-29A2-1655031C9269}"/>
              </a:ext>
            </a:extLst>
          </p:cNvPr>
          <p:cNvSpPr>
            <a:spLocks noGrp="1"/>
          </p:cNvSpPr>
          <p:nvPr>
            <p:ph type="title"/>
          </p:nvPr>
        </p:nvSpPr>
        <p:spPr/>
        <p:txBody>
          <a:bodyPr/>
          <a:lstStyle/>
          <a:p>
            <a:r>
              <a:rPr lang="en-US" altLang="zh-CN" dirty="0"/>
              <a:t>AES-CBC</a:t>
            </a:r>
            <a:r>
              <a:rPr lang="zh-CN" altLang="en-US" dirty="0"/>
              <a:t>代码示例</a:t>
            </a:r>
            <a:r>
              <a:rPr lang="en-US" altLang="zh-CN" dirty="0"/>
              <a:t> </a:t>
            </a:r>
            <a:endParaRPr lang="zh-CN" altLang="en-US" dirty="0"/>
          </a:p>
        </p:txBody>
      </p:sp>
      <p:sp>
        <p:nvSpPr>
          <p:cNvPr id="3" name="内容占位符 2">
            <a:extLst>
              <a:ext uri="{FF2B5EF4-FFF2-40B4-BE49-F238E27FC236}">
                <a16:creationId xmlns:a16="http://schemas.microsoft.com/office/drawing/2014/main" id="{7618F17E-01FB-6E28-F066-BF3891741EBA}"/>
              </a:ext>
            </a:extLst>
          </p:cNvPr>
          <p:cNvSpPr>
            <a:spLocks noGrp="1"/>
          </p:cNvSpPr>
          <p:nvPr>
            <p:ph idx="1"/>
          </p:nvPr>
        </p:nvSpPr>
        <p:spPr/>
        <p:txBody>
          <a:bodyPr/>
          <a:lstStyle/>
          <a:p>
            <a:pPr marL="342900" indent="-342900">
              <a:buFont typeface="Wingdings" panose="05000000000000000000" pitchFamily="2" charset="2"/>
              <a:buChar char="p"/>
            </a:pPr>
            <a:r>
              <a:rPr lang="zh-CN" altLang="en-US" dirty="0"/>
              <a:t>代码清单 </a:t>
            </a:r>
            <a:r>
              <a:rPr lang="en-US" altLang="zh-CN" dirty="0"/>
              <a:t>3-6 </a:t>
            </a:r>
            <a:r>
              <a:rPr lang="zh-CN" altLang="en-US" dirty="0"/>
              <a:t>和 </a:t>
            </a:r>
            <a:r>
              <a:rPr lang="en-US" altLang="zh-CN" dirty="0"/>
              <a:t>3-7 </a:t>
            </a:r>
            <a:r>
              <a:rPr lang="zh-CN" altLang="en-US" dirty="0"/>
              <a:t>和</a:t>
            </a:r>
            <a:r>
              <a:rPr lang="en-US" altLang="zh-CN" dirty="0"/>
              <a:t>3-8</a:t>
            </a:r>
            <a:r>
              <a:rPr lang="zh-CN" altLang="en-US" dirty="0"/>
              <a:t>对比</a:t>
            </a:r>
            <a:endParaRPr lang="en-US" altLang="zh-CN" dirty="0"/>
          </a:p>
          <a:p>
            <a:r>
              <a:rPr lang="zh-CN" altLang="en-US" dirty="0"/>
              <a:t>利用填充机制（</a:t>
            </a:r>
            <a:r>
              <a:rPr lang="en-US" altLang="zh-CN" dirty="0"/>
              <a:t> Padding</a:t>
            </a:r>
            <a:r>
              <a:rPr lang="zh-CN" altLang="en-US" dirty="0"/>
              <a:t>中的</a:t>
            </a:r>
            <a:r>
              <a:rPr lang="en-US" altLang="zh-CN" dirty="0"/>
              <a:t>padder</a:t>
            </a:r>
            <a:r>
              <a:rPr lang="zh-CN" altLang="en-US" dirty="0"/>
              <a:t>和</a:t>
            </a:r>
            <a:r>
              <a:rPr lang="en-US" altLang="zh-CN" dirty="0" err="1"/>
              <a:t>unpadder</a:t>
            </a:r>
            <a:r>
              <a:rPr lang="en-US" altLang="zh-CN" dirty="0"/>
              <a:t> </a:t>
            </a:r>
            <a:r>
              <a:rPr lang="zh-CN" altLang="en-US" dirty="0"/>
              <a:t>）在明文分组长度不足</a:t>
            </a:r>
            <a:r>
              <a:rPr lang="en-US" altLang="zh-CN" dirty="0"/>
              <a:t>128bit</a:t>
            </a:r>
            <a:r>
              <a:rPr lang="zh-CN" altLang="en-US" dirty="0"/>
              <a:t>时的两种处理方式。</a:t>
            </a:r>
            <a:r>
              <a:rPr lang="en-US" altLang="zh-CN" dirty="0"/>
              <a:t>    </a:t>
            </a:r>
          </a:p>
          <a:p>
            <a:pPr marL="342900" indent="-342900">
              <a:buFont typeface="Arial" panose="020B0604020202020204" pitchFamily="34" charset="0"/>
              <a:buChar char="•"/>
            </a:pPr>
            <a:r>
              <a:rPr lang="zh-CN" altLang="en-US" dirty="0"/>
              <a:t>代码清单 </a:t>
            </a:r>
            <a:r>
              <a:rPr lang="en-US" altLang="zh-CN" dirty="0"/>
              <a:t>3-6</a:t>
            </a:r>
            <a:r>
              <a:rPr lang="zh-CN" altLang="en-US" dirty="0"/>
              <a:t>因为</a:t>
            </a:r>
            <a:r>
              <a:rPr lang="en-US" altLang="zh-CN" dirty="0"/>
              <a:t>padder</a:t>
            </a:r>
            <a:r>
              <a:rPr lang="zh-CN" altLang="en-US" dirty="0"/>
              <a:t>和</a:t>
            </a:r>
            <a:r>
              <a:rPr lang="en-US" altLang="zh-CN" dirty="0" err="1"/>
              <a:t>unpadder</a:t>
            </a:r>
            <a:r>
              <a:rPr lang="zh-CN" altLang="en-US" dirty="0"/>
              <a:t>应用不恰当，结果和预期的不一样；</a:t>
            </a:r>
            <a:endParaRPr lang="en-US" altLang="zh-CN" dirty="0"/>
          </a:p>
          <a:p>
            <a:pPr marL="342900" indent="-342900">
              <a:buFont typeface="Arial" panose="020B0604020202020204" pitchFamily="34" charset="0"/>
              <a:buChar char="•"/>
            </a:pPr>
            <a:r>
              <a:rPr lang="zh-CN" altLang="en-US" dirty="0"/>
              <a:t>代码清单</a:t>
            </a:r>
            <a:r>
              <a:rPr lang="en-US" altLang="zh-CN" dirty="0"/>
              <a:t>3-7</a:t>
            </a:r>
            <a:r>
              <a:rPr lang="zh-CN" altLang="en-US" dirty="0"/>
              <a:t>对每一个明文单独</a:t>
            </a:r>
            <a:r>
              <a:rPr lang="en-US" altLang="zh-CN" dirty="0"/>
              <a:t>padder</a:t>
            </a:r>
            <a:r>
              <a:rPr lang="zh-CN" altLang="en-US" dirty="0"/>
              <a:t>和</a:t>
            </a:r>
            <a:r>
              <a:rPr lang="en-US" altLang="zh-CN" dirty="0" err="1"/>
              <a:t>unpadder</a:t>
            </a:r>
            <a:r>
              <a:rPr lang="zh-CN" altLang="en-US" dirty="0"/>
              <a:t>后进行单独加密解密，得到结果和预期的一样；代码中存在的问题是</a:t>
            </a:r>
            <a:r>
              <a:rPr lang="zh-CN" altLang="en-US" dirty="0">
                <a:highlight>
                  <a:srgbClr val="FFFF00"/>
                </a:highlight>
              </a:rPr>
              <a:t>每次加密解密都生成新的加密解密对象，不同的加解密对象每次使用相同的</a:t>
            </a:r>
            <a:r>
              <a:rPr lang="en-US" altLang="zh-CN" dirty="0">
                <a:highlight>
                  <a:srgbClr val="FFFF00"/>
                </a:highlight>
              </a:rPr>
              <a:t>IV</a:t>
            </a:r>
            <a:r>
              <a:rPr lang="zh-CN" altLang="en-US" dirty="0">
                <a:highlight>
                  <a:srgbClr val="FFFF00"/>
                </a:highlight>
              </a:rPr>
              <a:t>和</a:t>
            </a:r>
            <a:r>
              <a:rPr lang="en-US" altLang="zh-CN" dirty="0">
                <a:highlight>
                  <a:srgbClr val="FFFF00"/>
                </a:highlight>
              </a:rPr>
              <a:t>key</a:t>
            </a:r>
            <a:r>
              <a:rPr lang="zh-CN" altLang="en-US" dirty="0">
                <a:highlight>
                  <a:srgbClr val="FFFF00"/>
                </a:highlight>
              </a:rPr>
              <a:t>都一样</a:t>
            </a:r>
            <a:r>
              <a:rPr lang="zh-CN" altLang="en-US" dirty="0"/>
              <a:t>。会导致相同的明文输入得到相同的密文输出；</a:t>
            </a:r>
            <a:endParaRPr lang="en-US" altLang="zh-CN" dirty="0"/>
          </a:p>
          <a:p>
            <a:pPr marL="342900" indent="-342900">
              <a:buFont typeface="Arial" panose="020B0604020202020204" pitchFamily="34" charset="0"/>
              <a:buChar char="•"/>
            </a:pPr>
            <a:r>
              <a:rPr lang="zh-CN" altLang="en-US" dirty="0"/>
              <a:t>代码清单</a:t>
            </a:r>
            <a:r>
              <a:rPr lang="en-US" altLang="zh-CN" dirty="0"/>
              <a:t>3-8 </a:t>
            </a:r>
            <a:r>
              <a:rPr lang="zh-CN" altLang="en-US" dirty="0"/>
              <a:t>将密钥、</a:t>
            </a:r>
            <a:r>
              <a:rPr lang="en-US" altLang="zh-CN" dirty="0"/>
              <a:t>IV</a:t>
            </a:r>
            <a:r>
              <a:rPr lang="zh-CN" altLang="en-US" dirty="0"/>
              <a:t>和加解密对象的生成定义在构造函数中。只要生成</a:t>
            </a:r>
            <a:r>
              <a:rPr lang="zh-CN" altLang="en-US" dirty="0">
                <a:highlight>
                  <a:srgbClr val="FFFF00"/>
                </a:highlight>
              </a:rPr>
              <a:t>新的加密管理器</a:t>
            </a:r>
            <a:r>
              <a:rPr lang="zh-CN" altLang="en-US" dirty="0"/>
              <a:t>，就会有</a:t>
            </a:r>
            <a:r>
              <a:rPr lang="zh-CN" altLang="en-US" dirty="0">
                <a:highlight>
                  <a:srgbClr val="FFFF00"/>
                </a:highlight>
              </a:rPr>
              <a:t>新的密钥、</a:t>
            </a:r>
            <a:r>
              <a:rPr lang="en-US" altLang="zh-CN" dirty="0">
                <a:highlight>
                  <a:srgbClr val="FFFF00"/>
                </a:highlight>
              </a:rPr>
              <a:t>IV</a:t>
            </a:r>
            <a:r>
              <a:rPr lang="zh-CN" altLang="en-US" dirty="0">
                <a:highlight>
                  <a:srgbClr val="FFFF00"/>
                </a:highlight>
              </a:rPr>
              <a:t>和加解密对象</a:t>
            </a:r>
            <a:r>
              <a:rPr lang="zh-CN" altLang="en-US" dirty="0"/>
              <a:t>。</a:t>
            </a:r>
            <a:endParaRPr lang="en-US" altLang="zh-CN" dirty="0"/>
          </a:p>
          <a:p>
            <a:pPr marL="342900" indent="-342900">
              <a:buFont typeface="Arial" panose="020B0604020202020204" pitchFamily="34" charset="0"/>
              <a:buChar char="•"/>
            </a:pP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0096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1DC26-7B4E-293B-7EBA-B5177F623F8D}"/>
              </a:ext>
            </a:extLst>
          </p:cNvPr>
          <p:cNvSpPr>
            <a:spLocks noGrp="1"/>
          </p:cNvSpPr>
          <p:nvPr>
            <p:ph type="title"/>
          </p:nvPr>
        </p:nvSpPr>
        <p:spPr/>
        <p:txBody>
          <a:bodyPr/>
          <a:lstStyle/>
          <a:p>
            <a:r>
              <a:rPr lang="en-US" altLang="zh-CN" dirty="0"/>
              <a:t>Python</a:t>
            </a:r>
            <a:r>
              <a:rPr lang="zh-CN" altLang="en-US" dirty="0"/>
              <a:t>面向对象编程</a:t>
            </a:r>
          </a:p>
        </p:txBody>
      </p:sp>
      <p:sp>
        <p:nvSpPr>
          <p:cNvPr id="3" name="内容占位符 2">
            <a:extLst>
              <a:ext uri="{FF2B5EF4-FFF2-40B4-BE49-F238E27FC236}">
                <a16:creationId xmlns:a16="http://schemas.microsoft.com/office/drawing/2014/main" id="{BE1F89F9-BE54-A722-901F-3184F1684E95}"/>
              </a:ext>
            </a:extLst>
          </p:cNvPr>
          <p:cNvSpPr>
            <a:spLocks noGrp="1"/>
          </p:cNvSpPr>
          <p:nvPr>
            <p:ph idx="1"/>
          </p:nvPr>
        </p:nvSpPr>
        <p:spPr/>
        <p:txBody>
          <a:bodyPr/>
          <a:lstStyle/>
          <a:p>
            <a:r>
              <a:rPr lang="en-US" altLang="zh-CN" dirty="0">
                <a:hlinkClick r:id="rId2"/>
              </a:rPr>
              <a:t>Python </a:t>
            </a:r>
            <a:r>
              <a:rPr lang="zh-CN" altLang="en-US" dirty="0">
                <a:hlinkClick r:id="rId2"/>
              </a:rPr>
              <a:t>面向对象 </a:t>
            </a:r>
            <a:r>
              <a:rPr lang="en-US" altLang="zh-CN" dirty="0">
                <a:hlinkClick r:id="rId2"/>
              </a:rPr>
              <a:t>| </a:t>
            </a:r>
            <a:r>
              <a:rPr lang="zh-CN" altLang="en-US" dirty="0">
                <a:hlinkClick r:id="rId2"/>
              </a:rPr>
              <a:t>菜鸟教程 </a:t>
            </a:r>
            <a:r>
              <a:rPr lang="en-US" altLang="zh-CN" dirty="0">
                <a:hlinkClick r:id="rId2"/>
              </a:rPr>
              <a:t>(runoob.com)</a:t>
            </a:r>
            <a:endParaRPr lang="en-US" altLang="zh-CN" dirty="0"/>
          </a:p>
          <a:p>
            <a:r>
              <a:rPr lang="zh-CN" altLang="en-US" dirty="0"/>
              <a:t>类变量、方法、属性</a:t>
            </a:r>
            <a:endParaRPr lang="en-US" altLang="zh-CN" dirty="0"/>
          </a:p>
          <a:p>
            <a:r>
              <a:rPr lang="zh-CN" altLang="en-US" dirty="0"/>
              <a:t>类变量和</a:t>
            </a:r>
            <a:r>
              <a:rPr lang="en-US" altLang="zh-CN" dirty="0"/>
              <a:t>Java</a:t>
            </a:r>
            <a:r>
              <a:rPr lang="zh-CN" altLang="en-US" dirty="0"/>
              <a:t>静态属性相同，属于整个类的变量，</a:t>
            </a:r>
            <a:endParaRPr lang="en-US" altLang="zh-CN" dirty="0"/>
          </a:p>
          <a:p>
            <a:r>
              <a:rPr lang="en-US" altLang="zh-CN" dirty="0"/>
              <a:t>__</a:t>
            </a:r>
            <a:r>
              <a:rPr lang="en-US" altLang="zh-CN" dirty="0" err="1"/>
              <a:t>init</a:t>
            </a:r>
            <a:r>
              <a:rPr lang="en-US" altLang="zh-CN" dirty="0"/>
              <a:t>__()</a:t>
            </a:r>
            <a:r>
              <a:rPr lang="zh-CN" altLang="en-US" dirty="0"/>
              <a:t>方法：构造方法</a:t>
            </a:r>
            <a:r>
              <a:rPr lang="en-US" altLang="zh-CN" dirty="0"/>
              <a:t>/</a:t>
            </a:r>
            <a:r>
              <a:rPr lang="zh-CN" altLang="en-US" dirty="0"/>
              <a:t>初始化方法</a:t>
            </a:r>
            <a:endParaRPr lang="en-US" altLang="zh-CN" dirty="0"/>
          </a:p>
          <a:p>
            <a:r>
              <a:rPr lang="en-US" altLang="zh-CN" dirty="0"/>
              <a:t>self</a:t>
            </a:r>
            <a:r>
              <a:rPr lang="zh-CN" altLang="en-US" dirty="0"/>
              <a:t>：</a:t>
            </a:r>
            <a:r>
              <a:rPr lang="zh-CN" altLang="en-US" b="1" i="0" dirty="0">
                <a:solidFill>
                  <a:srgbClr val="333333"/>
                </a:solidFill>
                <a:effectLst/>
                <a:latin typeface="Helvetica Neue"/>
              </a:rPr>
              <a:t>代表类的实例，而非类</a:t>
            </a:r>
            <a:r>
              <a:rPr lang="zh-CN" altLang="en-US" b="0" i="0" dirty="0">
                <a:solidFill>
                  <a:srgbClr val="333333"/>
                </a:solidFill>
                <a:effectLst/>
                <a:latin typeface="Helvetica Neue"/>
              </a:rPr>
              <a:t>，在定义类方法时是必须有的，虽然在调用时不必传入相应的参数。</a:t>
            </a:r>
          </a:p>
          <a:p>
            <a:pPr algn="l" latinLnBrk="1"/>
            <a:r>
              <a:rPr lang="zh-CN" altLang="en-US" b="0" i="0" dirty="0">
                <a:solidFill>
                  <a:srgbClr val="333333"/>
                </a:solidFill>
                <a:effectLst/>
                <a:latin typeface="Helvetica Neue"/>
              </a:rPr>
              <a:t>         类方法与普通的函数只有一个特别的区别</a:t>
            </a:r>
            <a:r>
              <a:rPr lang="en-US" altLang="zh-CN" b="0" i="0" dirty="0">
                <a:solidFill>
                  <a:srgbClr val="333333"/>
                </a:solidFill>
                <a:effectLst/>
                <a:latin typeface="Helvetica Neue"/>
              </a:rPr>
              <a:t>——</a:t>
            </a:r>
            <a:r>
              <a:rPr lang="zh-CN" altLang="en-US" b="0" i="0" dirty="0">
                <a:solidFill>
                  <a:srgbClr val="333333"/>
                </a:solidFill>
                <a:effectLst/>
                <a:latin typeface="Helvetica Neue"/>
              </a:rPr>
              <a:t>它们必须有一个额外的</a:t>
            </a:r>
            <a:r>
              <a:rPr lang="zh-CN" altLang="en-US" b="1" i="0" dirty="0">
                <a:solidFill>
                  <a:srgbClr val="333333"/>
                </a:solidFill>
                <a:effectLst/>
                <a:latin typeface="Helvetica Neue"/>
              </a:rPr>
              <a:t>第一个参数</a:t>
            </a:r>
            <a:r>
              <a:rPr lang="zh-CN" altLang="en-US" b="0" i="0" dirty="0">
                <a:solidFill>
                  <a:srgbClr val="333333"/>
                </a:solidFill>
                <a:effectLst/>
                <a:latin typeface="Helvetica Neue"/>
              </a:rPr>
              <a:t> </a:t>
            </a:r>
            <a:r>
              <a:rPr lang="en-US" altLang="zh-CN" b="0" i="0" dirty="0">
                <a:solidFill>
                  <a:srgbClr val="333333"/>
                </a:solidFill>
                <a:effectLst/>
                <a:latin typeface="Helvetica Neue"/>
              </a:rPr>
              <a:t>self</a:t>
            </a:r>
          </a:p>
          <a:p>
            <a:pPr algn="l" latinLnBrk="1"/>
            <a:r>
              <a:rPr lang="en-US" altLang="zh-CN" b="0" i="0" dirty="0">
                <a:solidFill>
                  <a:srgbClr val="333333"/>
                </a:solidFill>
                <a:effectLst/>
                <a:latin typeface="Helvetica Neue"/>
              </a:rPr>
              <a:t>def __</a:t>
            </a:r>
            <a:r>
              <a:rPr lang="en-US" altLang="zh-CN" b="0" i="0" dirty="0" err="1">
                <a:solidFill>
                  <a:srgbClr val="333333"/>
                </a:solidFill>
                <a:effectLst/>
                <a:latin typeface="Helvetica Neue"/>
              </a:rPr>
              <a:t>init</a:t>
            </a:r>
            <a:r>
              <a:rPr lang="en-US" altLang="zh-CN" b="0" i="0" dirty="0">
                <a:solidFill>
                  <a:srgbClr val="333333"/>
                </a:solidFill>
                <a:effectLst/>
                <a:latin typeface="Helvetica Neue"/>
              </a:rPr>
              <a:t>__(self)</a:t>
            </a:r>
          </a:p>
          <a:p>
            <a:pPr algn="l" latinLnBrk="1"/>
            <a:endParaRPr lang="en-US" altLang="zh-CN" b="0" dirty="0">
              <a:solidFill>
                <a:srgbClr val="333333"/>
              </a:solidFill>
              <a:latin typeface="Helvetica Neue"/>
            </a:endParaRPr>
          </a:p>
          <a:p>
            <a:pPr algn="l" latinLnBrk="1"/>
            <a:endParaRPr lang="zh-CN" altLang="en-US" b="0" i="0" dirty="0">
              <a:solidFill>
                <a:srgbClr val="333333"/>
              </a:solidFill>
              <a:effectLst/>
              <a:latin typeface="Helvetica Neue"/>
            </a:endParaRPr>
          </a:p>
          <a:p>
            <a:endParaRPr lang="en-US" altLang="zh-CN" dirty="0"/>
          </a:p>
          <a:p>
            <a:endParaRPr lang="zh-CN" altLang="en-US" dirty="0"/>
          </a:p>
        </p:txBody>
      </p:sp>
    </p:spTree>
    <p:extLst>
      <p:ext uri="{BB962C8B-B14F-4D97-AF65-F5344CB8AC3E}">
        <p14:creationId xmlns:p14="http://schemas.microsoft.com/office/powerpoint/2010/main" val="189708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marL="457200" indent="-457200">
              <a:buAutoNum type="arabicPeriod"/>
            </a:pPr>
            <a:r>
              <a:rPr lang="zh-CN" altLang="en-US" dirty="0"/>
              <a:t>保密通信模型</a:t>
            </a:r>
            <a:endParaRPr lang="en-US" altLang="zh-CN" dirty="0"/>
          </a:p>
          <a:p>
            <a:pPr marL="457200" indent="-457200">
              <a:buAutoNum type="arabicPeriod"/>
            </a:pPr>
            <a:r>
              <a:rPr lang="zh-CN" altLang="en-US" dirty="0"/>
              <a:t>对称加密基本知识：什么是对称加密体制，分类：分组和流密码、</a:t>
            </a:r>
            <a:endParaRPr lang="en-US" altLang="zh-CN" dirty="0"/>
          </a:p>
          <a:p>
            <a:pPr marL="457200" indent="-457200">
              <a:buAutoNum type="arabicPeriod"/>
            </a:pPr>
            <a:r>
              <a:rPr lang="zh-CN" altLang="en-US" dirty="0"/>
              <a:t>分组密码定义和设计思想</a:t>
            </a:r>
            <a:endParaRPr lang="en-US" altLang="zh-CN" dirty="0"/>
          </a:p>
          <a:p>
            <a:pPr marL="457200" indent="-457200">
              <a:buAutoNum type="arabicPeriod"/>
            </a:pPr>
            <a:r>
              <a:rPr lang="zh-CN" altLang="en-US" dirty="0"/>
              <a:t>常用分组密码算法：</a:t>
            </a:r>
            <a:r>
              <a:rPr lang="en-US" altLang="zh-CN" dirty="0"/>
              <a:t>DES</a:t>
            </a:r>
            <a:r>
              <a:rPr lang="zh-CN" altLang="en-US" dirty="0"/>
              <a:t>、</a:t>
            </a:r>
            <a:r>
              <a:rPr lang="en-US" altLang="zh-CN" dirty="0"/>
              <a:t>AES</a:t>
            </a:r>
            <a:r>
              <a:rPr lang="zh-CN" altLang="en-US" dirty="0"/>
              <a:t>、</a:t>
            </a:r>
            <a:r>
              <a:rPr lang="en-US" altLang="zh-CN" dirty="0"/>
              <a:t>SM4</a:t>
            </a:r>
          </a:p>
          <a:p>
            <a:pPr marL="457200" indent="-457200">
              <a:buAutoNum type="arabicPeriod"/>
            </a:pPr>
            <a:r>
              <a:rPr lang="zh-CN" altLang="en-US" dirty="0"/>
              <a:t>分组密码工作模式</a:t>
            </a:r>
            <a:endParaRPr lang="en-US" altLang="zh-CN" dirty="0"/>
          </a:p>
          <a:p>
            <a:pPr marL="457200" indent="-457200">
              <a:buAutoNum type="arabicPeriod"/>
            </a:pPr>
            <a:r>
              <a:rPr lang="zh-CN" altLang="en-US" dirty="0"/>
              <a:t>分组密码编程实现</a:t>
            </a:r>
            <a:endParaRPr lang="en-US" altLang="zh-CN" dirty="0"/>
          </a:p>
          <a:p>
            <a:pPr marL="457200" indent="-457200">
              <a:buAutoNum type="arabicPeriod"/>
            </a:pPr>
            <a:endParaRPr lang="en-US" altLang="zh-CN" dirty="0"/>
          </a:p>
        </p:txBody>
      </p:sp>
    </p:spTree>
    <p:extLst>
      <p:ext uri="{BB962C8B-B14F-4D97-AF65-F5344CB8AC3E}">
        <p14:creationId xmlns:p14="http://schemas.microsoft.com/office/powerpoint/2010/main" val="3535662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24B12-1E22-C158-3EA1-A08DFAB6217D}"/>
              </a:ext>
            </a:extLst>
          </p:cNvPr>
          <p:cNvSpPr>
            <a:spLocks noGrp="1"/>
          </p:cNvSpPr>
          <p:nvPr>
            <p:ph type="title"/>
          </p:nvPr>
        </p:nvSpPr>
        <p:spPr/>
        <p:txBody>
          <a:bodyPr/>
          <a:lstStyle/>
          <a:p>
            <a:r>
              <a:rPr lang="en-US" altLang="zh-CN" dirty="0"/>
              <a:t>AES-CTR</a:t>
            </a:r>
            <a:r>
              <a:rPr lang="zh-CN" altLang="en-US" dirty="0"/>
              <a:t>（流密码）代码示例</a:t>
            </a:r>
          </a:p>
        </p:txBody>
      </p:sp>
      <p:sp>
        <p:nvSpPr>
          <p:cNvPr id="3" name="内容占位符 2">
            <a:extLst>
              <a:ext uri="{FF2B5EF4-FFF2-40B4-BE49-F238E27FC236}">
                <a16:creationId xmlns:a16="http://schemas.microsoft.com/office/drawing/2014/main" id="{D7F004D8-DC32-F73B-EE0A-D5A6A0DA13B9}"/>
              </a:ext>
            </a:extLst>
          </p:cNvPr>
          <p:cNvSpPr>
            <a:spLocks noGrp="1"/>
          </p:cNvSpPr>
          <p:nvPr>
            <p:ph idx="1"/>
          </p:nvPr>
        </p:nvSpPr>
        <p:spPr/>
        <p:txBody>
          <a:bodyPr/>
          <a:lstStyle/>
          <a:p>
            <a:pPr marL="342900" indent="-342900">
              <a:buFont typeface="Wingdings" panose="05000000000000000000" pitchFamily="2" charset="2"/>
              <a:buChar char="p"/>
            </a:pPr>
            <a:r>
              <a:rPr lang="zh-CN" altLang="en-US" dirty="0"/>
              <a:t>代码清单</a:t>
            </a:r>
            <a:r>
              <a:rPr lang="en-US" altLang="zh-CN" dirty="0"/>
              <a:t>3-9 AES-CTR</a:t>
            </a:r>
          </a:p>
          <a:p>
            <a:pPr marL="342900" indent="-342900">
              <a:buFont typeface="Wingdings" panose="05000000000000000000" pitchFamily="2" charset="2"/>
              <a:buChar char="p"/>
            </a:pPr>
            <a:r>
              <a:rPr lang="en-US" altLang="zh-CN" dirty="0"/>
              <a:t>AES-CTR</a:t>
            </a:r>
            <a:r>
              <a:rPr lang="zh-CN" altLang="en-US" dirty="0"/>
              <a:t>模拟</a:t>
            </a:r>
            <a:r>
              <a:rPr lang="en-US" altLang="zh-CN" dirty="0"/>
              <a:t>One Time Pad</a:t>
            </a:r>
            <a:r>
              <a:rPr lang="zh-CN" altLang="en-US" dirty="0"/>
              <a:t>，</a:t>
            </a:r>
            <a:endParaRPr lang="en-US" altLang="zh-CN" dirty="0"/>
          </a:p>
          <a:p>
            <a:r>
              <a:rPr lang="zh-CN" altLang="en-US" dirty="0"/>
              <a:t>但不要求密钥大小与明文相同；使用计时器和</a:t>
            </a:r>
            <a:r>
              <a:rPr lang="en-US" altLang="zh-CN" dirty="0"/>
              <a:t>AES</a:t>
            </a:r>
            <a:r>
              <a:rPr lang="zh-CN" altLang="en-US" dirty="0"/>
              <a:t>密钥生成和明文分组相同的伪随机密钥流材料；</a:t>
            </a:r>
            <a:endParaRPr lang="en-US" altLang="zh-CN" dirty="0"/>
          </a:p>
          <a:p>
            <a:pPr marL="342900" indent="-342900">
              <a:buFont typeface="Wingdings" panose="05000000000000000000" pitchFamily="2" charset="2"/>
              <a:buChar char="p"/>
            </a:pPr>
            <a:r>
              <a:rPr lang="en-US" altLang="zh-CN" dirty="0"/>
              <a:t>CTR</a:t>
            </a:r>
            <a:r>
              <a:rPr lang="zh-CN" altLang="en-US" dirty="0"/>
              <a:t>更容易，在某些情况下功能安全，也更容易并行计算</a:t>
            </a:r>
            <a:endParaRPr lang="en-US" altLang="zh-CN" dirty="0"/>
          </a:p>
          <a:p>
            <a:endParaRPr lang="zh-CN" altLang="en-US" dirty="0"/>
          </a:p>
        </p:txBody>
      </p:sp>
    </p:spTree>
    <p:extLst>
      <p:ext uri="{BB962C8B-B14F-4D97-AF65-F5344CB8AC3E}">
        <p14:creationId xmlns:p14="http://schemas.microsoft.com/office/powerpoint/2010/main" val="226510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E7AF-9885-885E-BC34-8594E29998F7}"/>
              </a:ext>
            </a:extLst>
          </p:cNvPr>
          <p:cNvSpPr>
            <a:spLocks noGrp="1"/>
          </p:cNvSpPr>
          <p:nvPr>
            <p:ph type="title"/>
          </p:nvPr>
        </p:nvSpPr>
        <p:spPr/>
        <p:txBody>
          <a:bodyPr/>
          <a:lstStyle/>
          <a:p>
            <a:r>
              <a:rPr lang="zh-CN" altLang="en-US" dirty="0"/>
              <a:t>避免重复使用相同的</a:t>
            </a:r>
            <a:r>
              <a:rPr lang="en-US" altLang="zh-CN" dirty="0"/>
              <a:t>IV</a:t>
            </a:r>
            <a:r>
              <a:rPr lang="zh-CN" altLang="en-US" dirty="0"/>
              <a:t>和</a:t>
            </a:r>
            <a:r>
              <a:rPr lang="en-US" altLang="zh-CN" dirty="0"/>
              <a:t>KEY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4199547-0370-A28A-E756-4EA738257F06}"/>
                  </a:ext>
                </a:extLst>
              </p:cNvPr>
              <p:cNvSpPr>
                <a:spLocks noGrp="1"/>
              </p:cNvSpPr>
              <p:nvPr>
                <p:ph idx="1"/>
              </p:nvPr>
            </p:nvSpPr>
            <p:spPr>
              <a:xfrm>
                <a:off x="553763" y="1845734"/>
                <a:ext cx="6254899" cy="4385816"/>
              </a:xfrm>
            </p:spPr>
            <p:txBody>
              <a:bodyPr>
                <a:normAutofit fontScale="77500" lnSpcReduction="20000"/>
              </a:bodyPr>
              <a:lstStyle/>
              <a:p>
                <a:r>
                  <a:rPr lang="en-US" altLang="zh-CN" dirty="0"/>
                  <a:t>AES-CTR</a:t>
                </a:r>
                <a:r>
                  <a:rPr lang="zh-CN" altLang="en-US" dirty="0"/>
                  <a:t>中重复利用</a:t>
                </a:r>
                <a:r>
                  <a:rPr lang="en-US" altLang="zh-CN" dirty="0"/>
                  <a:t>IV</a:t>
                </a:r>
                <a:r>
                  <a:rPr lang="zh-CN" altLang="en-US" dirty="0"/>
                  <a:t>和</a:t>
                </a:r>
                <a:r>
                  <a:rPr lang="en-US" altLang="zh-CN" dirty="0"/>
                  <a:t>KEY</a:t>
                </a:r>
                <a:r>
                  <a:rPr lang="zh-CN" altLang="en-US" dirty="0"/>
                  <a:t>会出现：</a:t>
                </a:r>
                <a:endParaRPr lang="en-US" altLang="zh-CN" dirty="0"/>
              </a:p>
              <a:p>
                <a:pPr marL="457200" indent="-457200">
                  <a:buAutoNum type="arabicPeriod"/>
                </a:pPr>
                <a:r>
                  <a:rPr lang="zh-CN" altLang="en-US" dirty="0"/>
                  <a:t>已知明文攻击，已知（</a:t>
                </a:r>
                <a:r>
                  <a:rPr lang="en-US" altLang="zh-CN" dirty="0"/>
                  <a:t>P</a:t>
                </a:r>
                <a:r>
                  <a:rPr lang="zh-CN" altLang="en-US" dirty="0"/>
                  <a:t>和</a:t>
                </a:r>
                <a:r>
                  <a:rPr lang="en-US" altLang="zh-CN" dirty="0"/>
                  <a:t>C=</a:t>
                </a:r>
                <a14:m>
                  <m:oMath xmlns:m="http://schemas.openxmlformats.org/officeDocument/2006/math">
                    <m:r>
                      <a:rPr lang="en-US" altLang="zh-CN" i="1">
                        <a:latin typeface="Cambria Math" panose="02040503050406030204" pitchFamily="18" charset="0"/>
                        <a:ea typeface="Cambria Math" panose="02040503050406030204" pitchFamily="18" charset="0"/>
                      </a:rPr>
                      <m:t>𝑲</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𝑷</m:t>
                    </m:r>
                  </m:oMath>
                </a14:m>
                <a:r>
                  <a:rPr lang="zh-CN" altLang="en-US" dirty="0"/>
                  <a:t>）获取到 </a:t>
                </a:r>
                <a14:m>
                  <m:oMath xmlns:m="http://schemas.openxmlformats.org/officeDocument/2006/math">
                    <m:r>
                      <a:rPr lang="en-US" altLang="zh-CN" b="1" i="1" smtClean="0">
                        <a:latin typeface="Cambria Math" panose="02040503050406030204" pitchFamily="18" charset="0"/>
                      </a:rPr>
                      <m:t>𝑷</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𝑲</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𝑲</m:t>
                    </m:r>
                  </m:oMath>
                </a14:m>
                <a:r>
                  <a:rPr lang="zh-CN" altLang="en-US" dirty="0"/>
                  <a:t>，</a:t>
                </a:r>
                <a:endParaRPr lang="en-US" altLang="zh-CN" dirty="0"/>
              </a:p>
              <a:p>
                <a:pPr marL="772668" lvl="1"/>
                <a:r>
                  <a:rPr lang="zh-CN" altLang="en-US" dirty="0"/>
                  <a:t>可以解密任何对应</a:t>
                </a:r>
                <a14:m>
                  <m:oMath xmlns:m="http://schemas.openxmlformats.org/officeDocument/2006/math">
                    <m:r>
                      <a:rPr lang="en-US" altLang="zh-CN" i="1">
                        <a:latin typeface="Cambria Math" panose="02040503050406030204" pitchFamily="18" charset="0"/>
                      </a:rPr>
                      <m:t>𝑲</m:t>
                    </m:r>
                    <m:r>
                      <a:rPr lang="zh-CN" altLang="en-US" i="1">
                        <a:latin typeface="Cambria Math" panose="02040503050406030204" pitchFamily="18" charset="0"/>
                      </a:rPr>
                      <m:t>的</m:t>
                    </m:r>
                  </m:oMath>
                </a14:m>
                <a:r>
                  <a:rPr lang="zh-CN" altLang="en-US" dirty="0"/>
                  <a:t>密文信息</a:t>
                </a:r>
                <a:endParaRPr lang="en-US" altLang="zh-CN" dirty="0"/>
              </a:p>
              <a:p>
                <a:pPr marL="457200" indent="-457200">
                  <a:buAutoNum type="arabicPeriod"/>
                </a:pPr>
                <a:r>
                  <a:rPr lang="zh-CN" altLang="en-US" sz="2100" dirty="0"/>
                  <a:t>选择密文攻击，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b="1" i="1" smtClean="0">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i="1">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𝑲</m:t>
                        </m:r>
                      </m:e>
                    </m:d>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𝑷</m:t>
                            </m:r>
                          </m:e>
                          <m:sub>
                            <m:r>
                              <a:rPr lang="en-US" altLang="zh-CN" b="1" i="1" smtClean="0">
                                <a:latin typeface="Cambria Math" panose="02040503050406030204" pitchFamily="18" charset="0"/>
                              </a:rPr>
                              <m:t>𝟐</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𝑲</m:t>
                        </m:r>
                      </m:e>
                    </m:d>
                    <m:r>
                      <a:rPr lang="en-US" altLang="zh-CN" b="1" i="0"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𝑷</m:t>
                        </m:r>
                      </m:e>
                      <m:sub>
                        <m:r>
                          <a:rPr lang="en-US" altLang="zh-CN" i="1">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𝑷</m:t>
                        </m:r>
                      </m:e>
                      <m:sub>
                        <m:r>
                          <a:rPr lang="en-US" altLang="zh-CN" i="1">
                            <a:latin typeface="Cambria Math" panose="02040503050406030204" pitchFamily="18" charset="0"/>
                          </a:rPr>
                          <m:t>𝟐</m:t>
                        </m:r>
                      </m:sub>
                    </m:sSub>
                  </m:oMath>
                </a14:m>
                <a:r>
                  <a:rPr lang="en-US" altLang="zh-CN" dirty="0"/>
                  <a:t> </a:t>
                </a:r>
                <a:r>
                  <a:rPr lang="zh-CN" altLang="en-US" dirty="0"/>
                  <a:t>根据自己的意愿篡改密文信息。</a:t>
                </a:r>
                <a:r>
                  <a:rPr lang="en-US" altLang="zh-CN" dirty="0"/>
                  <a:t>(</a:t>
                </a:r>
                <a:r>
                  <a:rPr lang="zh-CN" altLang="en-US" dirty="0"/>
                  <a:t>可延展性 </a:t>
                </a:r>
                <a:r>
                  <a:rPr lang="en-US" altLang="zh-CN" dirty="0"/>
                  <a:t>Malleability)</a:t>
                </a:r>
              </a:p>
              <a:p>
                <a:pPr marL="772668" lvl="1"/>
                <a:r>
                  <a:rPr lang="zh-CN" altLang="en-US" dirty="0"/>
                  <a:t>商店购物消息例子只有部分明文不同，明文中相同的部分异或为</a:t>
                </a:r>
                <a:r>
                  <a:rPr lang="en-US" altLang="zh-CN" dirty="0"/>
                  <a:t>0</a:t>
                </a:r>
                <a:r>
                  <a:rPr lang="zh-CN" altLang="en-US" dirty="0"/>
                  <a:t>，一些数字的异或。把不同明文对应的密文部分替换，完成密文篡改密文</a:t>
                </a:r>
                <a:endParaRPr lang="en-US" altLang="zh-CN" dirty="0"/>
              </a:p>
              <a:p>
                <a:pPr marL="285750"/>
                <a:r>
                  <a:rPr lang="en-US" altLang="zh-CN" dirty="0"/>
                  <a:t> </a:t>
                </a:r>
                <a:r>
                  <a:rPr lang="zh-CN" altLang="en-US" dirty="0"/>
                  <a:t>两方互相向对方发送加密消息，不能使用相同的</a:t>
                </a:r>
                <a:r>
                  <a:rPr lang="en-US" altLang="zh-CN" dirty="0"/>
                  <a:t>KEY</a:t>
                </a:r>
                <a:r>
                  <a:rPr lang="zh-CN" altLang="en-US" dirty="0"/>
                  <a:t>和</a:t>
                </a:r>
                <a:r>
                  <a:rPr lang="en-US" altLang="zh-CN" dirty="0"/>
                  <a:t>IV</a:t>
                </a:r>
                <a:r>
                  <a:rPr lang="zh-CN" altLang="en-US" dirty="0"/>
                  <a:t>。</a:t>
                </a:r>
                <a:endParaRPr lang="en-US" altLang="zh-CN" dirty="0"/>
              </a:p>
              <a:p>
                <a:pPr marL="285750"/>
                <a:endParaRPr lang="en-US" altLang="zh-CN" dirty="0"/>
              </a:p>
              <a:p>
                <a:pPr algn="l"/>
                <a:r>
                  <a:rPr lang="zh-CN" altLang="en-US" b="0" i="0" dirty="0">
                    <a:solidFill>
                      <a:srgbClr val="333333"/>
                    </a:solidFill>
                    <a:effectLst/>
                    <a:latin typeface="Helvetica Neue"/>
                  </a:rPr>
                  <a:t>在</a:t>
                </a:r>
                <a:r>
                  <a:rPr lang="zh-CN" altLang="en-US" b="0" i="0" u="none" strike="noStrike" dirty="0">
                    <a:solidFill>
                      <a:srgbClr val="136EC2"/>
                    </a:solidFill>
                    <a:effectLst/>
                    <a:latin typeface="Helvetica Neue"/>
                    <a:hlinkClick r:id="rId2"/>
                  </a:rPr>
                  <a:t>密码分析</a:t>
                </a:r>
                <a:r>
                  <a:rPr lang="zh-CN" altLang="en-US" b="0" i="0" dirty="0">
                    <a:solidFill>
                      <a:srgbClr val="333333"/>
                    </a:solidFill>
                    <a:effectLst/>
                    <a:latin typeface="Helvetica Neue"/>
                  </a:rPr>
                  <a:t>中，</a:t>
                </a:r>
                <a:r>
                  <a:rPr lang="zh-CN" altLang="en-US" b="1" i="0" dirty="0">
                    <a:solidFill>
                      <a:srgbClr val="333333"/>
                    </a:solidFill>
                    <a:effectLst/>
                    <a:latin typeface="Helvetica Neue"/>
                  </a:rPr>
                  <a:t>选择密文攻击</a:t>
                </a:r>
                <a:r>
                  <a:rPr lang="zh-CN" altLang="en-US" b="0" i="0" dirty="0">
                    <a:solidFill>
                      <a:srgbClr val="333333"/>
                    </a:solidFill>
                    <a:effectLst/>
                    <a:latin typeface="Helvetica Neue"/>
                  </a:rPr>
                  <a:t>指的是一种攻击方式。攻击者掌握对解密机的访问权限，可构造任意密文所对应的明文</a:t>
                </a:r>
                <a:r>
                  <a:rPr lang="en-US" altLang="zh-CN" b="0" i="0" dirty="0">
                    <a:solidFill>
                      <a:srgbClr val="333333"/>
                    </a:solidFill>
                    <a:effectLst/>
                    <a:latin typeface="Helvetica Neue"/>
                  </a:rPr>
                  <a:t>x</a:t>
                </a:r>
                <a:r>
                  <a:rPr lang="zh-CN" altLang="en-US" b="0" i="0" dirty="0">
                    <a:solidFill>
                      <a:srgbClr val="333333"/>
                    </a:solidFill>
                    <a:effectLst/>
                    <a:latin typeface="Helvetica Neue"/>
                  </a:rPr>
                  <a:t>。</a:t>
                </a:r>
              </a:p>
              <a:p>
                <a:pPr algn="l"/>
                <a:r>
                  <a:rPr lang="zh-CN" altLang="en-US" b="0" i="0" dirty="0">
                    <a:solidFill>
                      <a:srgbClr val="333333"/>
                    </a:solidFill>
                    <a:effectLst/>
                    <a:latin typeface="Helvetica Neue"/>
                  </a:rPr>
                  <a:t>在此种攻击模型中，密码分析者事先任意搜集一定数量的密文，让这些密文透过被攻击的</a:t>
                </a:r>
                <a:r>
                  <a:rPr lang="zh-CN" altLang="en-US" b="0" i="0" u="none" strike="noStrike" dirty="0">
                    <a:solidFill>
                      <a:srgbClr val="136EC2"/>
                    </a:solidFill>
                    <a:effectLst/>
                    <a:latin typeface="Helvetica Neue"/>
                    <a:hlinkClick r:id="rId3"/>
                  </a:rPr>
                  <a:t>加密</a:t>
                </a:r>
                <a:r>
                  <a:rPr lang="zh-CN" altLang="en-US" b="0" i="0" dirty="0">
                    <a:solidFill>
                      <a:srgbClr val="333333"/>
                    </a:solidFill>
                    <a:effectLst/>
                    <a:latin typeface="Helvetica Neue"/>
                  </a:rPr>
                  <a:t>算法</a:t>
                </a:r>
                <a:r>
                  <a:rPr lang="zh-CN" altLang="en-US" b="0" i="0" u="none" strike="noStrike" dirty="0">
                    <a:solidFill>
                      <a:srgbClr val="136EC2"/>
                    </a:solidFill>
                    <a:effectLst/>
                    <a:latin typeface="Helvetica Neue"/>
                    <a:hlinkClick r:id="rId4"/>
                  </a:rPr>
                  <a:t>解密</a:t>
                </a:r>
                <a:r>
                  <a:rPr lang="zh-CN" altLang="en-US" b="0" i="0" dirty="0">
                    <a:solidFill>
                      <a:srgbClr val="333333"/>
                    </a:solidFill>
                    <a:effectLst/>
                    <a:latin typeface="Helvetica Neue"/>
                  </a:rPr>
                  <a:t>，透过未知的密钥获得解密后的明文。</a:t>
                </a:r>
              </a:p>
              <a:p>
                <a:pPr marL="285750"/>
                <a:endParaRPr lang="en-US" altLang="zh-CN" dirty="0"/>
              </a:p>
              <a:p>
                <a:endParaRPr lang="en-US" altLang="zh-CN" dirty="0"/>
              </a:p>
              <a:p>
                <a:endParaRPr lang="en-US" altLang="zh-CN" dirty="0"/>
              </a:p>
              <a:p>
                <a:pPr marL="457200" indent="-457200">
                  <a:buAutoNum type="arabicPeriod"/>
                </a:pPr>
                <a:endParaRPr lang="zh-CN" altLang="en-US" dirty="0"/>
              </a:p>
            </p:txBody>
          </p:sp>
        </mc:Choice>
        <mc:Fallback>
          <p:sp>
            <p:nvSpPr>
              <p:cNvPr id="3" name="内容占位符 2">
                <a:extLst>
                  <a:ext uri="{FF2B5EF4-FFF2-40B4-BE49-F238E27FC236}">
                    <a16:creationId xmlns:a16="http://schemas.microsoft.com/office/drawing/2014/main" id="{84199547-0370-A28A-E756-4EA738257F06}"/>
                  </a:ext>
                </a:extLst>
              </p:cNvPr>
              <p:cNvSpPr>
                <a:spLocks noGrp="1" noRot="1" noChangeAspect="1" noMove="1" noResize="1" noEditPoints="1" noAdjustHandles="1" noChangeArrowheads="1" noChangeShapeType="1" noTextEdit="1"/>
              </p:cNvSpPr>
              <p:nvPr>
                <p:ph idx="1"/>
              </p:nvPr>
            </p:nvSpPr>
            <p:spPr>
              <a:xfrm>
                <a:off x="553763" y="1845734"/>
                <a:ext cx="6254899" cy="4385816"/>
              </a:xfrm>
              <a:blipFill>
                <a:blip r:embed="rId5"/>
                <a:stretch>
                  <a:fillRect l="-2047" t="-1669" r="-58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7A8C2B1-90DA-B95F-2965-22E863DCAB6C}"/>
              </a:ext>
            </a:extLst>
          </p:cNvPr>
          <p:cNvPicPr>
            <a:picLocks noChangeAspect="1"/>
          </p:cNvPicPr>
          <p:nvPr/>
        </p:nvPicPr>
        <p:blipFill>
          <a:blip r:embed="rId6"/>
          <a:stretch>
            <a:fillRect/>
          </a:stretch>
        </p:blipFill>
        <p:spPr>
          <a:xfrm>
            <a:off x="6909054" y="1971916"/>
            <a:ext cx="4775232" cy="3231611"/>
          </a:xfrm>
          <a:prstGeom prst="rect">
            <a:avLst/>
          </a:prstGeom>
        </p:spPr>
      </p:pic>
    </p:spTree>
    <p:extLst>
      <p:ext uri="{BB962C8B-B14F-4D97-AF65-F5344CB8AC3E}">
        <p14:creationId xmlns:p14="http://schemas.microsoft.com/office/powerpoint/2010/main" val="44467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E7AF-9885-885E-BC34-8594E29998F7}"/>
              </a:ext>
            </a:extLst>
          </p:cNvPr>
          <p:cNvSpPr>
            <a:spLocks noGrp="1"/>
          </p:cNvSpPr>
          <p:nvPr>
            <p:ph type="title"/>
          </p:nvPr>
        </p:nvSpPr>
        <p:spPr/>
        <p:txBody>
          <a:bodyPr/>
          <a:lstStyle/>
          <a:p>
            <a:r>
              <a:rPr lang="zh-CN" altLang="en-US" dirty="0"/>
              <a:t>攻击方式</a:t>
            </a:r>
          </a:p>
        </p:txBody>
      </p:sp>
      <p:sp>
        <p:nvSpPr>
          <p:cNvPr id="3" name="内容占位符 2">
            <a:extLst>
              <a:ext uri="{FF2B5EF4-FFF2-40B4-BE49-F238E27FC236}">
                <a16:creationId xmlns:a16="http://schemas.microsoft.com/office/drawing/2014/main" id="{84199547-0370-A28A-E756-4EA738257F06}"/>
              </a:ext>
            </a:extLst>
          </p:cNvPr>
          <p:cNvSpPr>
            <a:spLocks noGrp="1"/>
          </p:cNvSpPr>
          <p:nvPr>
            <p:ph idx="1"/>
          </p:nvPr>
        </p:nvSpPr>
        <p:spPr>
          <a:xfrm>
            <a:off x="553763" y="1845734"/>
            <a:ext cx="9846715" cy="4385816"/>
          </a:xfrm>
        </p:spPr>
        <p:txBody>
          <a:bodyPr>
            <a:normAutofit/>
          </a:bodyPr>
          <a:lstStyle/>
          <a:p>
            <a:pPr algn="l"/>
            <a:r>
              <a:rPr lang="zh-CN" altLang="en-US" b="1" i="0" dirty="0">
                <a:solidFill>
                  <a:srgbClr val="333333"/>
                </a:solidFill>
                <a:effectLst/>
                <a:latin typeface="Helvetica Neue"/>
              </a:rPr>
              <a:t>选择密文攻击 </a:t>
            </a:r>
            <a:r>
              <a:rPr lang="zh-CN" altLang="en-US" b="0" i="0" dirty="0">
                <a:solidFill>
                  <a:srgbClr val="333333"/>
                </a:solidFill>
                <a:effectLst/>
                <a:latin typeface="Helvetica Neue"/>
              </a:rPr>
              <a:t>攻击者掌握对解密机的访问权限，可构造任意密文所对应的明文</a:t>
            </a:r>
            <a:r>
              <a:rPr lang="en-US" altLang="zh-CN" b="0" i="0" dirty="0">
                <a:solidFill>
                  <a:srgbClr val="333333"/>
                </a:solidFill>
                <a:effectLst/>
                <a:latin typeface="Helvetica Neue"/>
              </a:rPr>
              <a:t>x</a:t>
            </a:r>
            <a:r>
              <a:rPr lang="zh-CN" altLang="en-US" b="0" i="0" dirty="0">
                <a:solidFill>
                  <a:srgbClr val="333333"/>
                </a:solidFill>
                <a:effectLst/>
                <a:latin typeface="Helvetica Neue"/>
              </a:rPr>
              <a:t>。</a:t>
            </a:r>
          </a:p>
          <a:p>
            <a:pPr algn="l"/>
            <a:r>
              <a:rPr lang="zh-CN" altLang="en-US" b="0" i="0" dirty="0">
                <a:solidFill>
                  <a:srgbClr val="333333"/>
                </a:solidFill>
                <a:effectLst/>
                <a:latin typeface="Helvetica Neue"/>
              </a:rPr>
              <a:t>在此种攻击模型中，密码分析者事先任意搜集一定数量的密文，让这些密文透过被攻击的</a:t>
            </a:r>
            <a:r>
              <a:rPr lang="zh-CN" altLang="en-US" b="0" i="0" u="none" strike="noStrike" dirty="0">
                <a:solidFill>
                  <a:srgbClr val="136EC2"/>
                </a:solidFill>
                <a:effectLst/>
                <a:latin typeface="Helvetica Neue"/>
                <a:hlinkClick r:id="rId2"/>
              </a:rPr>
              <a:t>加密</a:t>
            </a:r>
            <a:r>
              <a:rPr lang="zh-CN" altLang="en-US" b="0" i="0" dirty="0">
                <a:solidFill>
                  <a:srgbClr val="333333"/>
                </a:solidFill>
                <a:effectLst/>
                <a:latin typeface="Helvetica Neue"/>
              </a:rPr>
              <a:t>算法</a:t>
            </a:r>
            <a:r>
              <a:rPr lang="zh-CN" altLang="en-US" b="0" i="0" u="none" strike="noStrike" dirty="0">
                <a:solidFill>
                  <a:srgbClr val="136EC2"/>
                </a:solidFill>
                <a:effectLst/>
                <a:latin typeface="Helvetica Neue"/>
                <a:hlinkClick r:id="rId3"/>
              </a:rPr>
              <a:t>解密</a:t>
            </a:r>
            <a:r>
              <a:rPr lang="zh-CN" altLang="en-US" b="0" i="0" dirty="0">
                <a:solidFill>
                  <a:srgbClr val="333333"/>
                </a:solidFill>
                <a:effectLst/>
                <a:latin typeface="Helvetica Neue"/>
              </a:rPr>
              <a:t>，透过未知的密钥获得解密后的明文。</a:t>
            </a:r>
            <a:endParaRPr lang="en-US" altLang="zh-CN" b="0" i="0" dirty="0">
              <a:solidFill>
                <a:srgbClr val="333333"/>
              </a:solidFill>
              <a:effectLst/>
              <a:latin typeface="Helvetica Neue"/>
            </a:endParaRPr>
          </a:p>
          <a:p>
            <a:pPr algn="l"/>
            <a:r>
              <a:rPr lang="zh-CN" altLang="en-US" b="1" i="0" dirty="0">
                <a:solidFill>
                  <a:srgbClr val="333333"/>
                </a:solidFill>
                <a:effectLst/>
                <a:latin typeface="Helvetica Neue"/>
              </a:rPr>
              <a:t>选择明文攻击 </a:t>
            </a:r>
            <a:r>
              <a:rPr lang="zh-CN" altLang="en-US" b="0" i="0" dirty="0">
                <a:solidFill>
                  <a:srgbClr val="333333"/>
                </a:solidFill>
                <a:effectLst/>
                <a:latin typeface="Helvetica Neue"/>
              </a:rPr>
              <a:t>攻击者拥有加密机的访问权限，可构造任意明文所对应的密文。</a:t>
            </a:r>
          </a:p>
          <a:p>
            <a:pPr algn="l"/>
            <a:r>
              <a:rPr lang="zh-CN" altLang="en-US" b="0" i="0" dirty="0">
                <a:solidFill>
                  <a:srgbClr val="333333"/>
                </a:solidFill>
                <a:effectLst/>
                <a:latin typeface="Helvetica Neue"/>
              </a:rPr>
              <a:t>在这种攻击模式中，攻击者可以事先任意选择一定数量的</a:t>
            </a:r>
            <a:r>
              <a:rPr lang="zh-CN" altLang="en-US" b="0" i="0" u="none" strike="noStrike" dirty="0">
                <a:solidFill>
                  <a:srgbClr val="136EC2"/>
                </a:solidFill>
                <a:effectLst/>
                <a:latin typeface="Helvetica Neue"/>
                <a:hlinkClick r:id="rId4"/>
              </a:rPr>
              <a:t>明文</a:t>
            </a:r>
            <a:r>
              <a:rPr lang="zh-CN" altLang="en-US" b="0" i="0" dirty="0">
                <a:solidFill>
                  <a:srgbClr val="333333"/>
                </a:solidFill>
                <a:effectLst/>
                <a:latin typeface="Helvetica Neue"/>
              </a:rPr>
              <a:t>，让被攻击的加密算法加密，并得到相应的</a:t>
            </a:r>
            <a:r>
              <a:rPr lang="zh-CN" altLang="en-US" b="0" i="0" u="none" strike="noStrike" dirty="0">
                <a:solidFill>
                  <a:srgbClr val="136EC2"/>
                </a:solidFill>
                <a:effectLst/>
                <a:latin typeface="Helvetica Neue"/>
                <a:hlinkClick r:id="rId5"/>
              </a:rPr>
              <a:t>密文</a:t>
            </a:r>
            <a:r>
              <a:rPr lang="zh-CN" altLang="en-US" b="0" i="0" dirty="0">
                <a:solidFill>
                  <a:srgbClr val="333333"/>
                </a:solidFill>
                <a:effectLst/>
                <a:latin typeface="Helvetica Neue"/>
              </a:rPr>
              <a:t>。攻击者的目标是通过这一过程获得关于加密算法的一些信息，以利于攻击者在将来更有效的破解由同样加密算法（以及相关</a:t>
            </a:r>
            <a:r>
              <a:rPr lang="zh-CN" altLang="en-US" b="0" i="0" u="none" strike="noStrike" dirty="0">
                <a:solidFill>
                  <a:srgbClr val="136EC2"/>
                </a:solidFill>
                <a:effectLst/>
                <a:latin typeface="Helvetica Neue"/>
                <a:hlinkClick r:id="rId6"/>
              </a:rPr>
              <a:t>密钥</a:t>
            </a:r>
            <a:r>
              <a:rPr lang="zh-CN" altLang="en-US" b="0" i="0" dirty="0">
                <a:solidFill>
                  <a:srgbClr val="333333"/>
                </a:solidFill>
                <a:effectLst/>
                <a:latin typeface="Helvetica Neue"/>
              </a:rPr>
              <a:t>）加密的信息。在最坏情况下，攻击者可以直接获得解密用的钥匙。</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已知明文攻击（</a:t>
            </a:r>
            <a:r>
              <a:rPr lang="en-US" altLang="zh-CN" b="0" i="0" dirty="0">
                <a:solidFill>
                  <a:srgbClr val="333333"/>
                </a:solidFill>
                <a:effectLst/>
                <a:latin typeface="Helvetica Neue"/>
              </a:rPr>
              <a:t>Known plaintext attack</a:t>
            </a:r>
            <a:r>
              <a:rPr lang="zh-CN" altLang="en-US" b="0" i="0" dirty="0">
                <a:solidFill>
                  <a:srgbClr val="333333"/>
                </a:solidFill>
                <a:effectLst/>
                <a:latin typeface="Helvetica Neue"/>
              </a:rPr>
              <a:t>）是一种攻击模式，指攻击者掌握了某段</a:t>
            </a:r>
            <a:r>
              <a:rPr lang="zh-CN" altLang="en-US" b="0" i="0" u="none" strike="noStrike" dirty="0">
                <a:solidFill>
                  <a:srgbClr val="136EC2"/>
                </a:solidFill>
                <a:effectLst/>
                <a:latin typeface="Helvetica Neue"/>
                <a:hlinkClick r:id="rId4"/>
              </a:rPr>
              <a:t>明文</a:t>
            </a:r>
            <a:r>
              <a:rPr lang="en-US" altLang="zh-CN" b="0" i="0" dirty="0">
                <a:solidFill>
                  <a:srgbClr val="333333"/>
                </a:solidFill>
                <a:effectLst/>
                <a:latin typeface="Helvetica Neue"/>
              </a:rPr>
              <a:t>x</a:t>
            </a:r>
            <a:r>
              <a:rPr lang="zh-CN" altLang="en-US" b="0" i="0" dirty="0">
                <a:solidFill>
                  <a:srgbClr val="333333"/>
                </a:solidFill>
                <a:effectLst/>
                <a:latin typeface="Helvetica Neue"/>
              </a:rPr>
              <a:t>和对应</a:t>
            </a:r>
            <a:r>
              <a:rPr lang="zh-CN" altLang="en-US" b="0" i="0" u="none" strike="noStrike" dirty="0">
                <a:solidFill>
                  <a:srgbClr val="136EC2"/>
                </a:solidFill>
                <a:effectLst/>
                <a:latin typeface="Helvetica Neue"/>
                <a:hlinkClick r:id="rId5"/>
              </a:rPr>
              <a:t>密文</a:t>
            </a:r>
            <a:r>
              <a:rPr lang="en-US" altLang="zh-CN" b="0" i="0" dirty="0">
                <a:solidFill>
                  <a:srgbClr val="333333"/>
                </a:solidFill>
                <a:effectLst/>
                <a:latin typeface="Helvetica Neue"/>
              </a:rPr>
              <a:t>y</a:t>
            </a:r>
            <a:r>
              <a:rPr lang="zh-CN" altLang="en-US" b="0" i="0" dirty="0">
                <a:solidFill>
                  <a:srgbClr val="333333"/>
                </a:solidFill>
                <a:effectLst/>
                <a:latin typeface="Helvetica Neue"/>
              </a:rPr>
              <a:t>。</a:t>
            </a:r>
          </a:p>
          <a:p>
            <a:pPr algn="l"/>
            <a:endParaRPr lang="zh-CN" altLang="en-US" b="0" i="0" dirty="0">
              <a:solidFill>
                <a:srgbClr val="333333"/>
              </a:solidFill>
              <a:effectLst/>
              <a:latin typeface="Helvetica Neue"/>
            </a:endParaRPr>
          </a:p>
          <a:p>
            <a:pPr marL="285750"/>
            <a:endParaRPr lang="en-US" altLang="zh-CN" dirty="0"/>
          </a:p>
          <a:p>
            <a:endParaRPr lang="en-US" altLang="zh-CN" dirty="0"/>
          </a:p>
          <a:p>
            <a:endParaRPr lang="en-US" altLang="zh-CN" dirty="0"/>
          </a:p>
          <a:p>
            <a:pPr marL="457200" indent="-457200">
              <a:buAutoNum type="arabicPeriod"/>
            </a:pPr>
            <a:endParaRPr lang="zh-CN" altLang="en-US" dirty="0"/>
          </a:p>
        </p:txBody>
      </p:sp>
    </p:spTree>
    <p:extLst>
      <p:ext uri="{BB962C8B-B14F-4D97-AF65-F5344CB8AC3E}">
        <p14:creationId xmlns:p14="http://schemas.microsoft.com/office/powerpoint/2010/main" val="3804344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95AA3-9141-9A2C-85CB-B4ECB710F53A}"/>
              </a:ext>
            </a:extLst>
          </p:cNvPr>
          <p:cNvSpPr>
            <a:spLocks noGrp="1"/>
          </p:cNvSpPr>
          <p:nvPr>
            <p:ph type="title"/>
          </p:nvPr>
        </p:nvSpPr>
        <p:spPr/>
        <p:txBody>
          <a:bodyPr>
            <a:normAutofit/>
          </a:bodyPr>
          <a:lstStyle/>
          <a:p>
            <a:r>
              <a:rPr lang="en-US" altLang="zh-CN" dirty="0"/>
              <a:t>SSL V3</a:t>
            </a:r>
            <a:r>
              <a:rPr lang="zh-CN" altLang="en-US" dirty="0"/>
              <a:t>的</a:t>
            </a:r>
            <a:r>
              <a:rPr lang="en-US" altLang="zh-CN" dirty="0"/>
              <a:t>Padding Oracle</a:t>
            </a:r>
            <a:r>
              <a:rPr lang="zh-CN" altLang="en-US" dirty="0"/>
              <a:t>攻击</a:t>
            </a:r>
          </a:p>
        </p:txBody>
      </p:sp>
      <p:sp>
        <p:nvSpPr>
          <p:cNvPr id="3" name="内容占位符 2">
            <a:extLst>
              <a:ext uri="{FF2B5EF4-FFF2-40B4-BE49-F238E27FC236}">
                <a16:creationId xmlns:a16="http://schemas.microsoft.com/office/drawing/2014/main" id="{915F8A89-7D32-BD93-C827-CDD8D8C8D460}"/>
              </a:ext>
            </a:extLst>
          </p:cNvPr>
          <p:cNvSpPr>
            <a:spLocks noGrp="1"/>
          </p:cNvSpPr>
          <p:nvPr>
            <p:ph idx="1"/>
          </p:nvPr>
        </p:nvSpPr>
        <p:spPr/>
        <p:txBody>
          <a:bodyPr>
            <a:normAutofit fontScale="85000" lnSpcReduction="20000"/>
          </a:bodyPr>
          <a:lstStyle/>
          <a:p>
            <a:pPr marL="342900" indent="-342900">
              <a:buFont typeface="Wingdings" panose="05000000000000000000" pitchFamily="2" charset="2"/>
              <a:buChar char="p"/>
            </a:pPr>
            <a:r>
              <a:rPr lang="en-US" altLang="zh-CN" b="0" i="0" dirty="0">
                <a:solidFill>
                  <a:srgbClr val="4D4D4D"/>
                </a:solidFill>
                <a:effectLst/>
                <a:latin typeface="-apple-system"/>
              </a:rPr>
              <a:t>CBC</a:t>
            </a:r>
            <a:r>
              <a:rPr lang="zh-CN" altLang="en-US" b="0" i="0" dirty="0">
                <a:solidFill>
                  <a:srgbClr val="4D4D4D"/>
                </a:solidFill>
                <a:effectLst/>
                <a:latin typeface="-apple-system"/>
              </a:rPr>
              <a:t>模式的</a:t>
            </a:r>
            <a:r>
              <a:rPr lang="en-US" altLang="zh-CN" b="0" i="0" dirty="0">
                <a:solidFill>
                  <a:srgbClr val="4D4D4D"/>
                </a:solidFill>
                <a:effectLst/>
                <a:latin typeface="-apple-system"/>
              </a:rPr>
              <a:t>SSLv3</a:t>
            </a:r>
            <a:r>
              <a:rPr lang="zh-CN" altLang="en-US" b="0" i="0" dirty="0">
                <a:solidFill>
                  <a:srgbClr val="4D4D4D"/>
                </a:solidFill>
                <a:effectLst/>
                <a:latin typeface="-apple-system"/>
              </a:rPr>
              <a:t>最后一个字节</a:t>
            </a:r>
            <a:endParaRPr lang="en-US" altLang="zh-CN" b="0" i="0" dirty="0">
              <a:solidFill>
                <a:srgbClr val="4D4D4D"/>
              </a:solidFill>
              <a:effectLst/>
              <a:latin typeface="-apple-system"/>
            </a:endParaRPr>
          </a:p>
          <a:p>
            <a:r>
              <a:rPr lang="zh-CN" altLang="en-US" b="0" i="0" dirty="0">
                <a:solidFill>
                  <a:srgbClr val="4D4D4D"/>
                </a:solidFill>
                <a:effectLst/>
                <a:latin typeface="-apple-system"/>
              </a:rPr>
              <a:t>为了保证数据流按加密块粒度对齐，</a:t>
            </a:r>
            <a:r>
              <a:rPr lang="en-US" altLang="zh-CN" b="0" i="0" dirty="0">
                <a:solidFill>
                  <a:srgbClr val="4D4D4D"/>
                </a:solidFill>
                <a:effectLst/>
                <a:latin typeface="-apple-system"/>
              </a:rPr>
              <a:t>CBC</a:t>
            </a:r>
            <a:r>
              <a:rPr lang="zh-CN" altLang="en-US" b="0" i="0" dirty="0">
                <a:solidFill>
                  <a:srgbClr val="4D4D4D"/>
                </a:solidFill>
                <a:effectLst/>
                <a:latin typeface="-apple-system"/>
              </a:rPr>
              <a:t>模式下的</a:t>
            </a:r>
            <a:r>
              <a:rPr lang="en-US" altLang="zh-CN" b="0" i="0" dirty="0">
                <a:solidFill>
                  <a:srgbClr val="4D4D4D"/>
                </a:solidFill>
                <a:effectLst/>
                <a:latin typeface="-apple-system"/>
              </a:rPr>
              <a:t>SSLv3</a:t>
            </a:r>
            <a:r>
              <a:rPr lang="zh-CN" altLang="en-US" b="0" i="0" dirty="0">
                <a:solidFill>
                  <a:srgbClr val="4D4D4D"/>
                </a:solidFill>
                <a:effectLst/>
                <a:latin typeface="-apple-system"/>
              </a:rPr>
              <a:t>采用末尾填充机制，填充数据长度为</a:t>
            </a:r>
            <a:r>
              <a:rPr lang="en-US" altLang="zh-CN" b="0" i="0" dirty="0">
                <a:solidFill>
                  <a:srgbClr val="4D4D4D"/>
                </a:solidFill>
                <a:effectLst/>
                <a:latin typeface="-apple-system"/>
              </a:rPr>
              <a:t>1</a:t>
            </a:r>
            <a:r>
              <a:rPr lang="zh-CN" altLang="en-US" b="0" i="0" dirty="0">
                <a:solidFill>
                  <a:srgbClr val="4D4D4D"/>
                </a:solidFill>
                <a:effectLst/>
                <a:latin typeface="-apple-system"/>
              </a:rPr>
              <a:t>到</a:t>
            </a:r>
            <a:r>
              <a:rPr lang="en-US" altLang="zh-CN" b="0" i="0" dirty="0">
                <a:solidFill>
                  <a:srgbClr val="4D4D4D"/>
                </a:solidFill>
                <a:effectLst/>
                <a:latin typeface="-apple-system"/>
              </a:rPr>
              <a:t>L</a:t>
            </a:r>
            <a:r>
              <a:rPr lang="zh-CN" altLang="en-US" b="0" i="0" dirty="0">
                <a:solidFill>
                  <a:srgbClr val="4D4D4D"/>
                </a:solidFill>
                <a:effectLst/>
                <a:latin typeface="-apple-system"/>
              </a:rPr>
              <a:t>中的任意一个值，</a:t>
            </a:r>
            <a:r>
              <a:rPr lang="en-US" altLang="zh-CN" b="0" i="0" dirty="0">
                <a:solidFill>
                  <a:srgbClr val="4D4D4D"/>
                </a:solidFill>
                <a:effectLst/>
                <a:latin typeface="-apple-system"/>
              </a:rPr>
              <a:t>L</a:t>
            </a:r>
            <a:r>
              <a:rPr lang="zh-CN" altLang="en-US" b="0" i="0" dirty="0">
                <a:solidFill>
                  <a:srgbClr val="4D4D4D"/>
                </a:solidFill>
                <a:effectLst/>
                <a:latin typeface="-apple-system"/>
              </a:rPr>
              <a:t>为块粒度，以字节为单位，一般是</a:t>
            </a:r>
            <a:r>
              <a:rPr lang="en-US" altLang="zh-CN" b="0" i="0" dirty="0">
                <a:solidFill>
                  <a:srgbClr val="4D4D4D"/>
                </a:solidFill>
                <a:effectLst/>
                <a:latin typeface="-apple-system"/>
              </a:rPr>
              <a:t>8</a:t>
            </a:r>
            <a:r>
              <a:rPr lang="zh-CN" altLang="en-US" b="0" i="0" dirty="0">
                <a:solidFill>
                  <a:srgbClr val="4D4D4D"/>
                </a:solidFill>
                <a:effectLst/>
                <a:latin typeface="-apple-system"/>
              </a:rPr>
              <a:t>或者</a:t>
            </a:r>
            <a:r>
              <a:rPr lang="en-US" altLang="zh-CN" b="0" i="0" dirty="0">
                <a:solidFill>
                  <a:srgbClr val="4D4D4D"/>
                </a:solidFill>
                <a:effectLst/>
                <a:latin typeface="-apple-system"/>
              </a:rPr>
              <a:t>16</a:t>
            </a:r>
            <a:r>
              <a:rPr lang="zh-CN" altLang="en-US" b="0" i="0" dirty="0">
                <a:solidFill>
                  <a:srgbClr val="4D4D4D"/>
                </a:solidFill>
                <a:effectLst/>
                <a:latin typeface="-apple-system"/>
              </a:rPr>
              <a:t>。在填充数据长度为</a:t>
            </a:r>
            <a:r>
              <a:rPr lang="en-US" altLang="zh-CN" b="0" i="0" dirty="0">
                <a:solidFill>
                  <a:srgbClr val="4D4D4D"/>
                </a:solidFill>
                <a:effectLst/>
                <a:latin typeface="-apple-system"/>
              </a:rPr>
              <a:t>L</a:t>
            </a:r>
            <a:r>
              <a:rPr lang="zh-CN" altLang="en-US" b="0" i="0" dirty="0">
                <a:solidFill>
                  <a:srgbClr val="4D4D4D"/>
                </a:solidFill>
                <a:effectLst/>
                <a:latin typeface="-apple-system"/>
              </a:rPr>
              <a:t>时攻击最易于实现，其中填充数据为含有</a:t>
            </a:r>
            <a:r>
              <a:rPr lang="en-US" altLang="zh-CN" b="0" i="0" dirty="0">
                <a:solidFill>
                  <a:srgbClr val="4D4D4D"/>
                </a:solidFill>
                <a:effectLst/>
                <a:latin typeface="-apple-system"/>
              </a:rPr>
              <a:t>L-1</a:t>
            </a:r>
            <a:r>
              <a:rPr lang="zh-CN" altLang="en-US" b="0" i="0" dirty="0">
                <a:solidFill>
                  <a:srgbClr val="4D4D4D"/>
                </a:solidFill>
                <a:effectLst/>
                <a:latin typeface="-apple-system"/>
              </a:rPr>
              <a:t>个字节的任意数据加上最后一个字节其值一定为</a:t>
            </a:r>
            <a:r>
              <a:rPr lang="en-US" altLang="zh-CN" b="0" i="0" dirty="0">
                <a:solidFill>
                  <a:srgbClr val="4D4D4D"/>
                </a:solidFill>
                <a:effectLst/>
                <a:latin typeface="-apple-system"/>
              </a:rPr>
              <a:t>L-1</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r>
              <a:rPr lang="zh-CN" altLang="en-US" b="0" i="0" dirty="0">
                <a:solidFill>
                  <a:srgbClr val="4D4D4D"/>
                </a:solidFill>
                <a:effectLst/>
                <a:latin typeface="-apple-system"/>
              </a:rPr>
              <a:t>处理这样一个由</a:t>
            </a:r>
            <a:r>
              <a:rPr lang="en-US" altLang="zh-CN" b="0" i="0" dirty="0">
                <a:solidFill>
                  <a:srgbClr val="4D4D4D"/>
                </a:solidFill>
                <a:effectLst/>
                <a:latin typeface="-apple-system"/>
              </a:rPr>
              <a:t>n+1</a:t>
            </a:r>
            <a:r>
              <a:rPr lang="zh-CN" altLang="en-US" b="0" i="0" dirty="0">
                <a:solidFill>
                  <a:srgbClr val="4D4D4D"/>
                </a:solidFill>
                <a:effectLst/>
                <a:latin typeface="-apple-system"/>
              </a:rPr>
              <a:t>个密文块组成的加密请求</a:t>
            </a:r>
            <a:r>
              <a:rPr lang="en-US" altLang="zh-CN" b="0" i="0" dirty="0">
                <a:solidFill>
                  <a:srgbClr val="4D4D4D"/>
                </a:solidFill>
                <a:effectLst/>
                <a:latin typeface="-apple-system"/>
              </a:rPr>
              <a:t>C0C1 ... Cn</a:t>
            </a:r>
            <a:r>
              <a:rPr lang="zh-CN" altLang="en-US" b="0" i="0" dirty="0">
                <a:solidFill>
                  <a:srgbClr val="4D4D4D"/>
                </a:solidFill>
                <a:effectLst/>
                <a:latin typeface="-apple-system"/>
              </a:rPr>
              <a:t>（其中</a:t>
            </a:r>
            <a:r>
              <a:rPr lang="en-US" altLang="zh-CN" b="0" i="0" dirty="0">
                <a:solidFill>
                  <a:srgbClr val="4D4D4D"/>
                </a:solidFill>
                <a:effectLst/>
                <a:latin typeface="-apple-system"/>
              </a:rPr>
              <a:t>C0</a:t>
            </a:r>
            <a:r>
              <a:rPr lang="zh-CN" altLang="en-US" b="0" i="0" dirty="0">
                <a:solidFill>
                  <a:srgbClr val="4D4D4D"/>
                </a:solidFill>
                <a:effectLst/>
                <a:latin typeface="-apple-system"/>
              </a:rPr>
              <a:t>是起始块）的过程是首先依据解密算法</a:t>
            </a:r>
            <a:endParaRPr lang="en-US" altLang="zh-CN" b="0" i="0" dirty="0">
              <a:solidFill>
                <a:srgbClr val="4D4D4D"/>
              </a:solidFill>
              <a:effectLst/>
              <a:latin typeface="-apple-system"/>
            </a:endParaRPr>
          </a:p>
          <a:p>
            <a:pPr fontAlgn="base"/>
            <a:r>
              <a:rPr lang="zh-CN" altLang="zh-CN" sz="2100" b="0" dirty="0">
                <a:solidFill>
                  <a:srgbClr val="4D4D4D"/>
                </a:solidFill>
                <a:latin typeface="-apple-system"/>
              </a:rPr>
              <a:t>Pi = Dk(Ci) ⊕ Ci-1（Dk是使用连接key解密的函数） </a:t>
            </a:r>
          </a:p>
          <a:p>
            <a:pPr fontAlgn="base"/>
            <a:r>
              <a:rPr lang="zh-CN" altLang="zh-CN" sz="2100" b="0" dirty="0">
                <a:solidFill>
                  <a:srgbClr val="4D4D4D"/>
                </a:solidFill>
                <a:latin typeface="-apple-system"/>
              </a:rPr>
              <a:t>算出P1 ... Pn然后检测Pn末尾字节是否为L-1，然后去除该填充验证并移除MAC（Message Authentication Code信息授权码）后接受数据。</a:t>
            </a:r>
            <a:endParaRPr lang="en-US" altLang="zh-CN" sz="2100" b="0" dirty="0">
              <a:solidFill>
                <a:srgbClr val="4D4D4D"/>
              </a:solidFill>
              <a:latin typeface="-apple-system"/>
            </a:endParaRPr>
          </a:p>
          <a:p>
            <a:pPr marR="0" lvl="0" fontAlgn="base">
              <a:tabLst/>
            </a:pPr>
            <a:r>
              <a:rPr lang="zh-CN" altLang="en-US" sz="2100" b="0" dirty="0">
                <a:solidFill>
                  <a:srgbClr val="4D4D4D"/>
                </a:solidFill>
                <a:latin typeface="-apple-system"/>
              </a:rPr>
              <a:t>问题出现在</a:t>
            </a:r>
            <a:r>
              <a:rPr lang="en-US" altLang="zh-CN" sz="2100" b="0" dirty="0">
                <a:solidFill>
                  <a:srgbClr val="4D4D4D"/>
                </a:solidFill>
                <a:latin typeface="-apple-system"/>
              </a:rPr>
              <a:t>SSLv3</a:t>
            </a:r>
            <a:r>
              <a:rPr lang="zh-CN" altLang="en-US" sz="2100" b="0" dirty="0">
                <a:solidFill>
                  <a:srgbClr val="4D4D4D"/>
                </a:solidFill>
                <a:latin typeface="-apple-system"/>
              </a:rPr>
              <a:t>协议只验证填充块</a:t>
            </a:r>
            <a:r>
              <a:rPr lang="en-US" altLang="zh-CN" sz="2100" b="0" dirty="0" err="1">
                <a:solidFill>
                  <a:srgbClr val="4D4D4D"/>
                </a:solidFill>
                <a:latin typeface="-apple-system"/>
              </a:rPr>
              <a:t>Pn</a:t>
            </a:r>
            <a:r>
              <a:rPr lang="zh-CN" altLang="en-US" sz="2100" b="0" dirty="0">
                <a:solidFill>
                  <a:srgbClr val="4D4D4D"/>
                </a:solidFill>
                <a:latin typeface="-apple-system"/>
              </a:rPr>
              <a:t>最后一个字节的值是否为填充块长度减</a:t>
            </a:r>
            <a:r>
              <a:rPr lang="en-US" altLang="zh-CN" sz="2100" b="0" dirty="0">
                <a:solidFill>
                  <a:srgbClr val="4D4D4D"/>
                </a:solidFill>
                <a:latin typeface="-apple-system"/>
              </a:rPr>
              <a:t>1</a:t>
            </a:r>
            <a:r>
              <a:rPr lang="zh-CN" altLang="en-US" sz="2100" b="0" dirty="0">
                <a:solidFill>
                  <a:srgbClr val="4D4D4D"/>
                </a:solidFill>
                <a:latin typeface="-apple-system"/>
              </a:rPr>
              <a:t>。在填充块大小为</a:t>
            </a:r>
            <a:r>
              <a:rPr lang="en-US" altLang="zh-CN" sz="2100" b="0" dirty="0">
                <a:solidFill>
                  <a:srgbClr val="4D4D4D"/>
                </a:solidFill>
                <a:latin typeface="-apple-system"/>
              </a:rPr>
              <a:t>L</a:t>
            </a:r>
            <a:r>
              <a:rPr lang="zh-CN" altLang="en-US" sz="2100" b="0" dirty="0">
                <a:solidFill>
                  <a:srgbClr val="4D4D4D"/>
                </a:solidFill>
                <a:latin typeface="-apple-system"/>
              </a:rPr>
              <a:t>时</a:t>
            </a:r>
            <a:r>
              <a:rPr lang="en-US" altLang="zh-CN" sz="2100" b="0" dirty="0" err="1">
                <a:solidFill>
                  <a:srgbClr val="4D4D4D"/>
                </a:solidFill>
                <a:latin typeface="-apple-system"/>
              </a:rPr>
              <a:t>Pn</a:t>
            </a:r>
            <a:r>
              <a:rPr lang="en-US" altLang="zh-CN" sz="2100" b="0" dirty="0">
                <a:solidFill>
                  <a:srgbClr val="4D4D4D"/>
                </a:solidFill>
                <a:latin typeface="-apple-system"/>
              </a:rPr>
              <a:t>[L-1]</a:t>
            </a:r>
            <a:r>
              <a:rPr lang="zh-CN" altLang="en-US" sz="2100" b="0" dirty="0">
                <a:solidFill>
                  <a:srgbClr val="4D4D4D"/>
                </a:solidFill>
                <a:latin typeface="-apple-system"/>
              </a:rPr>
              <a:t>的值如果为</a:t>
            </a:r>
            <a:r>
              <a:rPr lang="en-US" altLang="zh-CN" sz="2100" b="0" dirty="0">
                <a:solidFill>
                  <a:srgbClr val="4D4D4D"/>
                </a:solidFill>
                <a:latin typeface="-apple-system"/>
              </a:rPr>
              <a:t>L-1</a:t>
            </a:r>
            <a:r>
              <a:rPr lang="zh-CN" altLang="en-US" sz="2100" b="0" dirty="0">
                <a:solidFill>
                  <a:srgbClr val="4D4D4D"/>
                </a:solidFill>
                <a:latin typeface="-apple-system"/>
              </a:rPr>
              <a:t>则授权通过。这为攻击者提供了一个窥探</a:t>
            </a:r>
            <a:r>
              <a:rPr lang="en-US" altLang="zh-CN" sz="2100" b="0" dirty="0">
                <a:solidFill>
                  <a:srgbClr val="4D4D4D"/>
                </a:solidFill>
                <a:latin typeface="-apple-system"/>
              </a:rPr>
              <a:t>C1 ... Cn</a:t>
            </a:r>
            <a:r>
              <a:rPr lang="zh-CN" altLang="en-US" sz="2100" b="0" dirty="0">
                <a:solidFill>
                  <a:srgbClr val="4D4D4D"/>
                </a:solidFill>
                <a:latin typeface="-apple-system"/>
              </a:rPr>
              <a:t>中</a:t>
            </a:r>
            <a:r>
              <a:rPr lang="en-US" altLang="zh-CN" sz="2100" b="0" dirty="0">
                <a:solidFill>
                  <a:srgbClr val="4D4D4D"/>
                </a:solidFill>
                <a:latin typeface="-apple-system"/>
              </a:rPr>
              <a:t>Ci</a:t>
            </a:r>
            <a:r>
              <a:rPr lang="zh-CN" altLang="en-US" sz="2100" b="0" dirty="0">
                <a:solidFill>
                  <a:srgbClr val="4D4D4D"/>
                </a:solidFill>
                <a:latin typeface="-apple-system"/>
              </a:rPr>
              <a:t>的一个明文字节即</a:t>
            </a:r>
            <a:r>
              <a:rPr lang="en-US" altLang="zh-CN" sz="2100" b="0" dirty="0">
                <a:solidFill>
                  <a:srgbClr val="4D4D4D"/>
                </a:solidFill>
                <a:latin typeface="-apple-system"/>
              </a:rPr>
              <a:t>Ci[L-1]</a:t>
            </a:r>
            <a:r>
              <a:rPr lang="zh-CN" altLang="en-US" sz="2100" b="0" dirty="0">
                <a:solidFill>
                  <a:srgbClr val="4D4D4D"/>
                </a:solidFill>
                <a:latin typeface="-apple-system"/>
              </a:rPr>
              <a:t>的方法那就是强行将</a:t>
            </a:r>
            <a:r>
              <a:rPr lang="en-US" altLang="zh-CN" sz="2100" b="0" dirty="0">
                <a:solidFill>
                  <a:srgbClr val="4D4D4D"/>
                </a:solidFill>
                <a:latin typeface="-apple-system"/>
              </a:rPr>
              <a:t>Cn</a:t>
            </a:r>
            <a:r>
              <a:rPr lang="zh-CN" altLang="en-US" sz="2100" b="0" dirty="0">
                <a:solidFill>
                  <a:srgbClr val="4D4D4D"/>
                </a:solidFill>
                <a:latin typeface="-apple-system"/>
              </a:rPr>
              <a:t>块替换为</a:t>
            </a:r>
            <a:r>
              <a:rPr lang="en-US" altLang="zh-CN" sz="2100" b="0" dirty="0">
                <a:solidFill>
                  <a:srgbClr val="4D4D4D"/>
                </a:solidFill>
                <a:latin typeface="-apple-system"/>
              </a:rPr>
              <a:t>Ci</a:t>
            </a:r>
            <a:r>
              <a:rPr lang="zh-CN" altLang="en-US" sz="2100" b="0" dirty="0">
                <a:solidFill>
                  <a:srgbClr val="4D4D4D"/>
                </a:solidFill>
                <a:latin typeface="-apple-system"/>
              </a:rPr>
              <a:t>然后发给目标服务器，有</a:t>
            </a:r>
            <a:r>
              <a:rPr lang="en-US" altLang="zh-CN" sz="2100" b="0" dirty="0">
                <a:solidFill>
                  <a:srgbClr val="4D4D4D"/>
                </a:solidFill>
                <a:latin typeface="-apple-system"/>
              </a:rPr>
              <a:t>1/256</a:t>
            </a:r>
            <a:r>
              <a:rPr lang="zh-CN" altLang="en-US" sz="2100" b="0" dirty="0">
                <a:solidFill>
                  <a:srgbClr val="4D4D4D"/>
                </a:solidFill>
                <a:latin typeface="-apple-system"/>
              </a:rPr>
              <a:t>的可能性会通过服务器的验证。只要通过服务器验证，则可以通过以下公式反推明文块中</a:t>
            </a:r>
            <a:r>
              <a:rPr lang="en-US" altLang="zh-CN" sz="2100" b="0" dirty="0">
                <a:solidFill>
                  <a:srgbClr val="4D4D4D"/>
                </a:solidFill>
                <a:latin typeface="-apple-system"/>
              </a:rPr>
              <a:t>Pi[L-1]</a:t>
            </a:r>
            <a:r>
              <a:rPr lang="zh-CN" altLang="en-US" sz="2100" b="0" dirty="0">
                <a:solidFill>
                  <a:srgbClr val="4D4D4D"/>
                </a:solidFill>
                <a:latin typeface="-apple-system"/>
              </a:rPr>
              <a:t>的值：</a:t>
            </a:r>
          </a:p>
          <a:p>
            <a:pPr marR="0" lvl="0" fontAlgn="base">
              <a:tabLst/>
            </a:pPr>
            <a:r>
              <a:rPr lang="en-US" altLang="zh-CN" sz="2100" b="0" dirty="0">
                <a:solidFill>
                  <a:srgbClr val="4D4D4D"/>
                </a:solidFill>
                <a:latin typeface="-apple-system"/>
              </a:rPr>
              <a:t>Pi[L-1] = (L-1) ⊕ Cn-1[L-1] ⊕ Ci-1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3200" b="0" i="0" u="none" strike="noStrike" cap="none" normalizeH="0" baseline="0" dirty="0">
              <a:ln>
                <a:noFill/>
              </a:ln>
              <a:solidFill>
                <a:schemeClr val="tx1"/>
              </a:solidFill>
              <a:effectLst/>
              <a:latin typeface="Arial" panose="020B0604020202020204" pitchFamily="34" charset="0"/>
            </a:endParaRPr>
          </a:p>
          <a:p>
            <a:endParaRPr lang="zh-CN" altLang="en-US" dirty="0"/>
          </a:p>
        </p:txBody>
      </p:sp>
      <p:sp>
        <p:nvSpPr>
          <p:cNvPr id="4" name="Rectangle 1">
            <a:extLst>
              <a:ext uri="{FF2B5EF4-FFF2-40B4-BE49-F238E27FC236}">
                <a16:creationId xmlns:a16="http://schemas.microsoft.com/office/drawing/2014/main" id="{FC607F64-C359-3AED-7615-B546628B07DE}"/>
              </a:ext>
            </a:extLst>
          </p:cNvPr>
          <p:cNvSpPr>
            <a:spLocks noChangeArrowheads="1"/>
          </p:cNvSpPr>
          <p:nvPr/>
        </p:nvSpPr>
        <p:spPr bwMode="auto">
          <a:xfrm>
            <a:off x="0" y="38019"/>
            <a:ext cx="65" cy="381161"/>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15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A19C4AF-43F3-E2C6-3135-79E23449F914}"/>
              </a:ext>
            </a:extLst>
          </p:cNvPr>
          <p:cNvSpPr>
            <a:spLocks noChangeArrowheads="1"/>
          </p:cNvSpPr>
          <p:nvPr/>
        </p:nvSpPr>
        <p:spPr bwMode="auto">
          <a:xfrm>
            <a:off x="0" y="38019"/>
            <a:ext cx="65" cy="381161"/>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9439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14753-230A-1E57-AE61-6568A6326FE9}"/>
              </a:ext>
            </a:extLst>
          </p:cNvPr>
          <p:cNvSpPr>
            <a:spLocks noGrp="1"/>
          </p:cNvSpPr>
          <p:nvPr>
            <p:ph type="title"/>
          </p:nvPr>
        </p:nvSpPr>
        <p:spPr/>
        <p:txBody>
          <a:bodyPr/>
          <a:lstStyle/>
          <a:p>
            <a:r>
              <a:rPr lang="zh-CN" altLang="en-US" dirty="0"/>
              <a:t>利用</a:t>
            </a:r>
            <a:r>
              <a:rPr lang="en-US" altLang="zh-CN" dirty="0"/>
              <a:t>Crypto</a:t>
            </a:r>
            <a:r>
              <a:rPr lang="zh-CN" altLang="en-US" dirty="0"/>
              <a:t>库实现</a:t>
            </a:r>
            <a:r>
              <a:rPr lang="en-US" altLang="zh-CN" dirty="0"/>
              <a:t>AES</a:t>
            </a:r>
            <a:r>
              <a:rPr lang="zh-CN" altLang="en-US" dirty="0"/>
              <a:t>对称加解密</a:t>
            </a:r>
          </a:p>
        </p:txBody>
      </p:sp>
      <p:sp>
        <p:nvSpPr>
          <p:cNvPr id="3" name="内容占位符 2">
            <a:extLst>
              <a:ext uri="{FF2B5EF4-FFF2-40B4-BE49-F238E27FC236}">
                <a16:creationId xmlns:a16="http://schemas.microsoft.com/office/drawing/2014/main" id="{35AC19D4-5201-6FA1-50B5-6CB88220F9D3}"/>
              </a:ext>
            </a:extLst>
          </p:cNvPr>
          <p:cNvSpPr>
            <a:spLocks noGrp="1"/>
          </p:cNvSpPr>
          <p:nvPr>
            <p:ph idx="1"/>
          </p:nvPr>
        </p:nvSpPr>
        <p:spPr/>
        <p:txBody>
          <a:bodyPr/>
          <a:lstStyle/>
          <a:p>
            <a:pPr marL="342900" indent="-342900">
              <a:buFont typeface="Wingdings" panose="05000000000000000000" pitchFamily="2" charset="2"/>
              <a:buChar char="p"/>
            </a:pPr>
            <a:r>
              <a:rPr lang="zh-CN" altLang="en-US" dirty="0"/>
              <a:t>加密模式：</a:t>
            </a:r>
            <a:endParaRPr lang="en-US" altLang="zh-CN" dirty="0"/>
          </a:p>
          <a:p>
            <a:pPr lvl="1"/>
            <a:r>
              <a:rPr lang="zh-CN" altLang="en-US" dirty="0"/>
              <a:t>经典模式：</a:t>
            </a:r>
            <a:r>
              <a:rPr lang="en-US" altLang="zh-CN" dirty="0"/>
              <a:t>ECB CBC CTR </a:t>
            </a:r>
            <a:r>
              <a:rPr lang="zh-CN" altLang="en-US" dirty="0"/>
              <a:t>等</a:t>
            </a:r>
            <a:r>
              <a:rPr lang="en-US" altLang="zh-CN" dirty="0"/>
              <a:t>;</a:t>
            </a:r>
          </a:p>
          <a:p>
            <a:pPr lvl="1"/>
            <a:r>
              <a:rPr lang="zh-CN" altLang="en-US" dirty="0"/>
              <a:t>现代模式： </a:t>
            </a:r>
            <a:r>
              <a:rPr lang="en-US" altLang="zh-CN" dirty="0"/>
              <a:t>GCM ATX  </a:t>
            </a:r>
            <a:r>
              <a:rPr lang="zh-CN" altLang="en-US" dirty="0"/>
              <a:t>加密后</a:t>
            </a:r>
            <a:r>
              <a:rPr lang="en-US" altLang="zh-CN" dirty="0"/>
              <a:t>MAC; </a:t>
            </a:r>
            <a:r>
              <a:rPr lang="zh-CN" altLang="en-US" dirty="0"/>
              <a:t>安全性增强</a:t>
            </a:r>
            <a:endParaRPr lang="en-US" altLang="zh-CN" dirty="0"/>
          </a:p>
          <a:p>
            <a:pPr marL="342900" indent="-342900">
              <a:buFont typeface="Wingdings" panose="05000000000000000000" pitchFamily="2" charset="2"/>
              <a:buChar char="p"/>
            </a:pPr>
            <a:r>
              <a:rPr lang="en-US" altLang="zh-CN" dirty="0"/>
              <a:t>Crypto</a:t>
            </a:r>
            <a:r>
              <a:rPr lang="zh-CN" altLang="en-US" dirty="0"/>
              <a:t>库要求一个对象加密完不能直接解密；需要生成新的对象</a:t>
            </a:r>
          </a:p>
        </p:txBody>
      </p:sp>
    </p:spTree>
    <p:extLst>
      <p:ext uri="{BB962C8B-B14F-4D97-AF65-F5344CB8AC3E}">
        <p14:creationId xmlns:p14="http://schemas.microsoft.com/office/powerpoint/2010/main" val="1663911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1B558-E915-28F0-DB5C-23CAE4782525}"/>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63FFEBEE-1BB6-735E-731A-61DBBB211DDF}"/>
              </a:ext>
            </a:extLst>
          </p:cNvPr>
          <p:cNvSpPr>
            <a:spLocks noGrp="1"/>
          </p:cNvSpPr>
          <p:nvPr>
            <p:ph idx="1"/>
          </p:nvPr>
        </p:nvSpPr>
        <p:spPr/>
        <p:txBody>
          <a:bodyPr/>
          <a:lstStyle/>
          <a:p>
            <a:r>
              <a:rPr lang="en-US" altLang="zh-CN" dirty="0"/>
              <a:t>1.</a:t>
            </a:r>
            <a:r>
              <a:rPr lang="zh-CN" altLang="en-US" dirty="0"/>
              <a:t>练习</a:t>
            </a:r>
            <a:r>
              <a:rPr lang="en-US" altLang="zh-CN" dirty="0"/>
              <a:t>3-12</a:t>
            </a:r>
            <a:r>
              <a:rPr lang="zh-CN" altLang="en-US" dirty="0"/>
              <a:t> 手工</a:t>
            </a:r>
            <a:r>
              <a:rPr lang="en-US" altLang="zh-CN" dirty="0"/>
              <a:t>CBC:</a:t>
            </a:r>
            <a:r>
              <a:rPr lang="zh-CN" altLang="en-US" dirty="0"/>
              <a:t>编程实现由</a:t>
            </a:r>
            <a:r>
              <a:rPr lang="en-US" altLang="zh-CN" dirty="0"/>
              <a:t>AES</a:t>
            </a:r>
            <a:r>
              <a:rPr lang="zh-CN" altLang="en-US" dirty="0"/>
              <a:t>的</a:t>
            </a:r>
            <a:r>
              <a:rPr lang="en-US" altLang="zh-CN" dirty="0"/>
              <a:t>ECB</a:t>
            </a:r>
            <a:r>
              <a:rPr lang="zh-CN" altLang="en-US" dirty="0"/>
              <a:t>模式到</a:t>
            </a:r>
            <a:r>
              <a:rPr lang="en-US" altLang="zh-CN" dirty="0"/>
              <a:t>CBC</a:t>
            </a:r>
            <a:r>
              <a:rPr lang="zh-CN" altLang="en-US" dirty="0"/>
              <a:t>模式的转换</a:t>
            </a:r>
            <a:endParaRPr lang="en-US" altLang="zh-CN" dirty="0"/>
          </a:p>
          <a:p>
            <a:r>
              <a:rPr lang="en-US" altLang="zh-CN" dirty="0"/>
              <a:t>2.</a:t>
            </a:r>
            <a:r>
              <a:rPr lang="zh-CN" altLang="en-US" dirty="0"/>
              <a:t>练习</a:t>
            </a:r>
            <a:r>
              <a:rPr lang="en-US" altLang="zh-CN" dirty="0"/>
              <a:t>3-13 </a:t>
            </a:r>
            <a:r>
              <a:rPr lang="zh-CN" altLang="en-US" dirty="0"/>
              <a:t>简单</a:t>
            </a:r>
            <a:r>
              <a:rPr lang="en-US" altLang="zh-CN" dirty="0"/>
              <a:t>CTR</a:t>
            </a:r>
            <a:r>
              <a:rPr lang="zh-CN" altLang="en-US" dirty="0"/>
              <a:t>模式：编程实现由</a:t>
            </a:r>
            <a:r>
              <a:rPr lang="en-US" altLang="zh-CN" dirty="0"/>
              <a:t>AES</a:t>
            </a:r>
            <a:r>
              <a:rPr lang="zh-CN" altLang="en-US" dirty="0"/>
              <a:t>的</a:t>
            </a:r>
            <a:r>
              <a:rPr lang="en-US" altLang="zh-CN" dirty="0"/>
              <a:t>ECB</a:t>
            </a:r>
            <a:r>
              <a:rPr lang="zh-CN" altLang="en-US" dirty="0"/>
              <a:t>模式到</a:t>
            </a:r>
            <a:r>
              <a:rPr lang="en-US" altLang="zh-CN" dirty="0"/>
              <a:t>CTR</a:t>
            </a:r>
            <a:r>
              <a:rPr lang="zh-CN" altLang="en-US" dirty="0"/>
              <a:t>模式的转换</a:t>
            </a:r>
            <a:endParaRPr lang="en-US" altLang="zh-CN" dirty="0"/>
          </a:p>
          <a:p>
            <a:endParaRPr lang="zh-CN" altLang="en-US" dirty="0"/>
          </a:p>
        </p:txBody>
      </p:sp>
    </p:spTree>
    <p:extLst>
      <p:ext uri="{BB962C8B-B14F-4D97-AF65-F5344CB8AC3E}">
        <p14:creationId xmlns:p14="http://schemas.microsoft.com/office/powerpoint/2010/main" val="810594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保密通信模型</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1" y="1789949"/>
            <a:ext cx="8177485" cy="4441601"/>
          </a:xfrm>
        </p:spPr>
      </p:pic>
    </p:spTree>
    <p:extLst>
      <p:ext uri="{BB962C8B-B14F-4D97-AF65-F5344CB8AC3E}">
        <p14:creationId xmlns:p14="http://schemas.microsoft.com/office/powerpoint/2010/main" val="212347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l="5610" r="11932"/>
          <a:stretch/>
        </p:blipFill>
        <p:spPr>
          <a:xfrm>
            <a:off x="46234" y="633823"/>
            <a:ext cx="4756935" cy="4022725"/>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2502" y="1128104"/>
            <a:ext cx="6850200" cy="3678112"/>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3678"/>
          <a:stretch/>
        </p:blipFill>
        <p:spPr>
          <a:xfrm>
            <a:off x="354459" y="4955884"/>
            <a:ext cx="6120830" cy="133237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6571" y="5001230"/>
            <a:ext cx="3595108" cy="1156173"/>
          </a:xfrm>
          <a:prstGeom prst="rect">
            <a:avLst/>
          </a:prstGeom>
        </p:spPr>
      </p:pic>
      <p:cxnSp>
        <p:nvCxnSpPr>
          <p:cNvPr id="9" name="直接连接符 8"/>
          <p:cNvCxnSpPr/>
          <p:nvPr/>
        </p:nvCxnSpPr>
        <p:spPr>
          <a:xfrm>
            <a:off x="261991" y="4806216"/>
            <a:ext cx="117307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131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常用对称加密算法</a:t>
            </a:r>
          </a:p>
        </p:txBody>
      </p:sp>
      <p:sp>
        <p:nvSpPr>
          <p:cNvPr id="3" name="内容占位符 2"/>
          <p:cNvSpPr>
            <a:spLocks noGrp="1"/>
          </p:cNvSpPr>
          <p:nvPr>
            <p:ph idx="1"/>
          </p:nvPr>
        </p:nvSpPr>
        <p:spPr>
          <a:xfrm>
            <a:off x="547185" y="1845734"/>
            <a:ext cx="11302876" cy="4023360"/>
          </a:xfrm>
        </p:spPr>
        <p:txBody>
          <a:bodyPr/>
          <a:lstStyle/>
          <a:p>
            <a:r>
              <a:rPr lang="zh-CN" altLang="en-US" dirty="0"/>
              <a:t>对称加密：加密和解密使用相同的密钥的密码体制</a:t>
            </a:r>
            <a:endParaRPr lang="en-US" altLang="zh-CN" dirty="0"/>
          </a:p>
          <a:p>
            <a:r>
              <a:rPr lang="en-US" altLang="zh-CN" dirty="0"/>
              <a:t>1. </a:t>
            </a:r>
            <a:r>
              <a:rPr lang="zh-CN" altLang="en-US" dirty="0"/>
              <a:t>分组密码：将明文消息编码表示后的二进制序列，划分成固定大小的块，每块分别在密钥的控制下变换成等长的二进制序列。</a:t>
            </a:r>
            <a:endParaRPr lang="en-US" altLang="zh-CN" dirty="0"/>
          </a:p>
          <a:p>
            <a:pPr lvl="1"/>
            <a:r>
              <a:rPr lang="en-US" altLang="zh-CN" dirty="0"/>
              <a:t>AES</a:t>
            </a:r>
          </a:p>
          <a:p>
            <a:pPr lvl="1"/>
            <a:r>
              <a:rPr lang="en-US" altLang="zh-CN" dirty="0"/>
              <a:t>DES</a:t>
            </a:r>
          </a:p>
          <a:p>
            <a:pPr lvl="1"/>
            <a:r>
              <a:rPr lang="en-US" altLang="zh-CN" dirty="0"/>
              <a:t>IDEA</a:t>
            </a:r>
          </a:p>
          <a:p>
            <a:pPr lvl="1"/>
            <a:r>
              <a:rPr lang="en-US" altLang="zh-CN" dirty="0"/>
              <a:t>RC6</a:t>
            </a:r>
          </a:p>
          <a:p>
            <a:pPr lvl="1"/>
            <a:r>
              <a:rPr lang="en-US" altLang="zh-CN" dirty="0"/>
              <a:t>SM1</a:t>
            </a:r>
            <a:r>
              <a:rPr lang="zh-CN" altLang="en-US" dirty="0"/>
              <a:t>、</a:t>
            </a:r>
            <a:r>
              <a:rPr lang="en-US" altLang="zh-CN" dirty="0"/>
              <a:t>SM4</a:t>
            </a:r>
            <a:r>
              <a:rPr lang="zh-CN" altLang="en-US" dirty="0"/>
              <a:t>、</a:t>
            </a:r>
            <a:r>
              <a:rPr lang="en-US" altLang="zh-CN" dirty="0"/>
              <a:t>SM7</a:t>
            </a:r>
            <a:r>
              <a:rPr lang="zh-CN" altLang="en-US" dirty="0"/>
              <a:t>、</a:t>
            </a:r>
            <a:r>
              <a:rPr lang="en-US" altLang="zh-CN" dirty="0"/>
              <a:t>ZUC</a:t>
            </a:r>
            <a:r>
              <a:rPr lang="zh-CN" altLang="en-US" dirty="0"/>
              <a:t>对称密码，</a:t>
            </a:r>
            <a:r>
              <a:rPr lang="en-US" altLang="zh-CN" dirty="0"/>
              <a:t>SM1</a:t>
            </a:r>
            <a:r>
              <a:rPr lang="zh-CN" altLang="en-US" dirty="0"/>
              <a:t>、</a:t>
            </a:r>
            <a:r>
              <a:rPr lang="en-US" altLang="zh-CN" dirty="0"/>
              <a:t>SM7</a:t>
            </a:r>
            <a:r>
              <a:rPr lang="zh-CN" altLang="en-US" dirty="0"/>
              <a:t>算法不公开，调用该算法时，需要通过加密芯片的接口进行调用；</a:t>
            </a:r>
            <a:endParaRPr lang="en-US" altLang="zh-CN" dirty="0"/>
          </a:p>
          <a:p>
            <a:r>
              <a:rPr lang="en-US" altLang="zh-CN" dirty="0"/>
              <a:t>2. </a:t>
            </a:r>
            <a:r>
              <a:rPr lang="zh-CN" altLang="en-US" dirty="0"/>
              <a:t>流密码：将明文消息按比特进行加密</a:t>
            </a:r>
          </a:p>
        </p:txBody>
      </p:sp>
    </p:spTree>
    <p:extLst>
      <p:ext uri="{BB962C8B-B14F-4D97-AF65-F5344CB8AC3E}">
        <p14:creationId xmlns:p14="http://schemas.microsoft.com/office/powerpoint/2010/main" val="337895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分组密码发展史</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343" y="1982123"/>
            <a:ext cx="6006697" cy="3422869"/>
          </a:xfr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089"/>
          <a:stretch/>
        </p:blipFill>
        <p:spPr>
          <a:xfrm>
            <a:off x="6421347" y="1800029"/>
            <a:ext cx="5522053" cy="119488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4485" y="3123343"/>
            <a:ext cx="5508915" cy="570215"/>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0251" y="3739792"/>
            <a:ext cx="5444218" cy="1053102"/>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4485" y="4872979"/>
            <a:ext cx="5474654" cy="746985"/>
          </a:xfrm>
          <a:prstGeom prst="rect">
            <a:avLst/>
          </a:prstGeom>
        </p:spPr>
      </p:pic>
    </p:spTree>
    <p:extLst>
      <p:ext uri="{BB962C8B-B14F-4D97-AF65-F5344CB8AC3E}">
        <p14:creationId xmlns:p14="http://schemas.microsoft.com/office/powerpoint/2010/main" val="41009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分组密码定义</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796" y="1805167"/>
            <a:ext cx="8784404" cy="4419266"/>
          </a:xfrm>
        </p:spPr>
      </p:pic>
    </p:spTree>
    <p:extLst>
      <p:ext uri="{BB962C8B-B14F-4D97-AF65-F5344CB8AC3E}">
        <p14:creationId xmlns:p14="http://schemas.microsoft.com/office/powerpoint/2010/main" val="2350398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a:t>
            </a:r>
            <a:r>
              <a:rPr lang="en-US" altLang="zh-CN" dirty="0"/>
              <a:t>-</a:t>
            </a:r>
            <a:r>
              <a:rPr lang="zh-CN" altLang="en-US" dirty="0"/>
              <a:t>满足的设计要求</a:t>
            </a:r>
          </a:p>
        </p:txBody>
      </p:sp>
      <p:sp>
        <p:nvSpPr>
          <p:cNvPr id="3" name="内容占位符 2"/>
          <p:cNvSpPr>
            <a:spLocks noGrp="1"/>
          </p:cNvSpPr>
          <p:nvPr>
            <p:ph idx="1"/>
          </p:nvPr>
        </p:nvSpPr>
        <p:spPr/>
        <p:txBody>
          <a:bodyPr/>
          <a:lstStyle/>
          <a:p>
            <a:r>
              <a:rPr lang="en-US" altLang="zh-CN" dirty="0"/>
              <a:t>1. </a:t>
            </a:r>
            <a:r>
              <a:rPr lang="zh-CN" altLang="en-US" dirty="0"/>
              <a:t>分组足够长</a:t>
            </a:r>
            <a:r>
              <a:rPr lang="en-US" altLang="zh-CN" dirty="0"/>
              <a:t>: </a:t>
            </a:r>
            <a:r>
              <a:rPr lang="zh-CN" altLang="en-US" dirty="0"/>
              <a:t>防止明文攻击</a:t>
            </a:r>
            <a:endParaRPr lang="en-US" altLang="zh-CN" dirty="0"/>
          </a:p>
          <a:p>
            <a:r>
              <a:rPr lang="en-US" altLang="zh-CN" dirty="0"/>
              <a:t>2.</a:t>
            </a:r>
            <a:r>
              <a:rPr lang="zh-CN" altLang="en-US" dirty="0"/>
              <a:t>密钥长度要足够长：防止密钥穷举攻击。密钥不能过长</a:t>
            </a:r>
            <a:endParaRPr lang="en-US" altLang="zh-CN" dirty="0"/>
          </a:p>
          <a:p>
            <a:r>
              <a:rPr lang="en-US" altLang="zh-CN" dirty="0"/>
              <a:t>3.</a:t>
            </a:r>
            <a:r>
              <a:rPr lang="zh-CN" altLang="en-US" dirty="0"/>
              <a:t>由密钥确定的置换算法要足够复杂，足以抗击各种已知的攻击，除了穷举，没有更好的攻击方法</a:t>
            </a:r>
            <a:endParaRPr lang="en-US" altLang="zh-CN" dirty="0"/>
          </a:p>
          <a:p>
            <a:r>
              <a:rPr lang="en-US" altLang="zh-CN" dirty="0"/>
              <a:t>4.</a:t>
            </a:r>
            <a:r>
              <a:rPr lang="zh-CN" altLang="en-US" dirty="0"/>
              <a:t>加密和解密运算简单，易于软件和硬件的快速实现</a:t>
            </a:r>
            <a:endParaRPr lang="en-US" altLang="zh-CN" dirty="0"/>
          </a:p>
          <a:p>
            <a:r>
              <a:rPr lang="en-US" altLang="zh-CN" dirty="0"/>
              <a:t>5.</a:t>
            </a:r>
            <a:r>
              <a:rPr lang="zh-CN" altLang="en-US" dirty="0"/>
              <a:t>一般无数据扩展，即：明文和密文的长度相同</a:t>
            </a:r>
            <a:endParaRPr lang="en-US" altLang="zh-CN" dirty="0"/>
          </a:p>
          <a:p>
            <a:endParaRPr lang="zh-CN" altLang="en-US" dirty="0"/>
          </a:p>
        </p:txBody>
      </p:sp>
    </p:spTree>
    <p:extLst>
      <p:ext uri="{BB962C8B-B14F-4D97-AF65-F5344CB8AC3E}">
        <p14:creationId xmlns:p14="http://schemas.microsoft.com/office/powerpoint/2010/main" val="3903411632"/>
      </p:ext>
    </p:extLst>
  </p:cSld>
  <p:clrMapOvr>
    <a:masterClrMapping/>
  </p:clrMapOvr>
</p:sld>
</file>

<file path=ppt/theme/theme1.xml><?xml version="1.0" encoding="utf-8"?>
<a:theme xmlns:a="http://schemas.openxmlformats.org/drawingml/2006/main" name="回顾">
  <a:themeElements>
    <a:clrScheme name="橙红色">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4163</TotalTime>
  <Words>2300</Words>
  <Application>Microsoft Office PowerPoint</Application>
  <PresentationFormat>宽屏</PresentationFormat>
  <Paragraphs>164</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-apple-system</vt:lpstr>
      <vt:lpstr>Arial Unicode MS</vt:lpstr>
      <vt:lpstr>Helvetica Neue</vt:lpstr>
      <vt:lpstr>HrypsjBkjsvtYxgxskMmldkrUtopiaStd-Regular</vt:lpstr>
      <vt:lpstr>KxblqpCycdppTbfxpgNlkxkrTheSansMonoConNormal</vt:lpstr>
      <vt:lpstr>Microsoft YaHei UI</vt:lpstr>
      <vt:lpstr>Arial</vt:lpstr>
      <vt:lpstr>Calibri</vt:lpstr>
      <vt:lpstr>Cambria Math</vt:lpstr>
      <vt:lpstr>Times New Roman</vt:lpstr>
      <vt:lpstr>Wingdings</vt:lpstr>
      <vt:lpstr>回顾</vt:lpstr>
      <vt:lpstr>第3章 对称加密</vt:lpstr>
      <vt:lpstr>Hash内容回顾</vt:lpstr>
      <vt:lpstr>本章主要内容</vt:lpstr>
      <vt:lpstr>保密通信模型</vt:lpstr>
      <vt:lpstr>PowerPoint 演示文稿</vt:lpstr>
      <vt:lpstr>常用对称加密算法</vt:lpstr>
      <vt:lpstr>分组密码发展史</vt:lpstr>
      <vt:lpstr>分组密码定义</vt:lpstr>
      <vt:lpstr>分组密码-满足的设计要求</vt:lpstr>
      <vt:lpstr>分组密码的设计原则</vt:lpstr>
      <vt:lpstr>分组密码算法设计思想</vt:lpstr>
      <vt:lpstr>DES算法概述</vt:lpstr>
      <vt:lpstr>DES算法的整体结构</vt:lpstr>
      <vt:lpstr>DES算法的整体结构</vt:lpstr>
      <vt:lpstr>DES算法的整体结构</vt:lpstr>
      <vt:lpstr>PowerPoint 演示文稿</vt:lpstr>
      <vt:lpstr>DES的轮函数-E扩展</vt:lpstr>
      <vt:lpstr>DES的轮函数- S盒</vt:lpstr>
      <vt:lpstr>DES的轮函数- P置换</vt:lpstr>
      <vt:lpstr>三重DES</vt:lpstr>
      <vt:lpstr>AES算法概述</vt:lpstr>
      <vt:lpstr>分组密码的工作模式</vt:lpstr>
      <vt:lpstr>分组密码的工作模式</vt:lpstr>
      <vt:lpstr>分组密码的工作模式</vt:lpstr>
      <vt:lpstr>AES-ECB代码示例</vt:lpstr>
      <vt:lpstr>Cryptography提供的填充方式</vt:lpstr>
      <vt:lpstr>Padder的填充操作</vt:lpstr>
      <vt:lpstr>AES-CBC代码示例 </vt:lpstr>
      <vt:lpstr>Python面向对象编程</vt:lpstr>
      <vt:lpstr>AES-CTR（流密码）代码示例</vt:lpstr>
      <vt:lpstr>避免重复使用相同的IV和KEY</vt:lpstr>
      <vt:lpstr>攻击方式</vt:lpstr>
      <vt:lpstr>SSL V3的Padding Oracle攻击</vt:lpstr>
      <vt:lpstr>利用Crypto库实现AES对称加解密</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哈希</dc:title>
  <dc:creator>jyl</dc:creator>
  <cp:lastModifiedBy>yali jiang</cp:lastModifiedBy>
  <cp:revision>89</cp:revision>
  <dcterms:created xsi:type="dcterms:W3CDTF">2021-08-06T08:55:45Z</dcterms:created>
  <dcterms:modified xsi:type="dcterms:W3CDTF">2024-09-30T05:33:48Z</dcterms:modified>
</cp:coreProperties>
</file>